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Fira Sans Bold" panose="020B0803050000020004" pitchFamily="34" charset="0"/>
      <p:regular r:id="rId29"/>
      <p:bold r:id="rId30"/>
    </p:embeddedFont>
    <p:embeddedFont>
      <p:font typeface="Fira Sans Bold Bold" panose="020B0604020202020204" charset="0"/>
      <p:regular r:id="rId31"/>
    </p:embeddedFont>
    <p:embeddedFont>
      <p:font typeface="Fira Sans Light" panose="020B0403050000020004" pitchFamily="34" charset="0"/>
      <p:regular r:id="rId32"/>
      <p:italic r:id="rId33"/>
    </p:embeddedFont>
    <p:embeddedFont>
      <p:font typeface="Fira Sans Light Bold" panose="020B0604020202020204" charset="0"/>
      <p:regular r:id="rId34"/>
    </p:embeddedFont>
    <p:embeddedFont>
      <p:font typeface="Fira Sans Light Italics" panose="020B0604020202020204" charset="0"/>
      <p:regular r:id="rId35"/>
    </p:embeddedFont>
    <p:embeddedFont>
      <p:font typeface="Fira Sans Medium" panose="020B0603050000020004" pitchFamily="34" charset="0"/>
      <p:regular r:id="rId36"/>
      <p:italic r:id="rId37"/>
    </p:embeddedFont>
    <p:embeddedFont>
      <p:font typeface="Fira Sans Medium Bold" panose="020B0604020202020204" charset="0"/>
      <p:regular r:id="rId38"/>
    </p:embeddedFont>
    <p:embeddedFont>
      <p:font typeface="Poppins Light" panose="00000400000000000000" pitchFamily="2" charset="0"/>
      <p:regular r:id="rId39"/>
      <p:italic r:id="rId40"/>
    </p:embeddedFont>
    <p:embeddedFont>
      <p:font typeface="Poppins Light Bold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F2F1C5-2751-F77F-370C-D47EF40B584F}" v="11" dt="2021-09-19T16:04:45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STANTINA GEORGIOPOULOU" userId="S::p2822004@aueb.gr::62a18520-ab4e-459f-b23a-9330a8f65369" providerId="AD" clId="Web-{FFF2F1C5-2751-F77F-370C-D47EF40B584F}"/>
    <pc:docChg chg="modSld">
      <pc:chgData name="KONSTANTINA GEORGIOPOULOU" userId="S::p2822004@aueb.gr::62a18520-ab4e-459f-b23a-9330a8f65369" providerId="AD" clId="Web-{FFF2F1C5-2751-F77F-370C-D47EF40B584F}" dt="2021-09-19T16:04:45.823" v="9" actId="1076"/>
      <pc:docMkLst>
        <pc:docMk/>
      </pc:docMkLst>
      <pc:sldChg chg="modSp">
        <pc:chgData name="KONSTANTINA GEORGIOPOULOU" userId="S::p2822004@aueb.gr::62a18520-ab4e-459f-b23a-9330a8f65369" providerId="AD" clId="Web-{FFF2F1C5-2751-F77F-370C-D47EF40B584F}" dt="2021-09-19T16:04:35.464" v="5" actId="1076"/>
        <pc:sldMkLst>
          <pc:docMk/>
          <pc:sldMk cId="0" sldId="268"/>
        </pc:sldMkLst>
        <pc:spChg chg="mod">
          <ac:chgData name="KONSTANTINA GEORGIOPOULOU" userId="S::p2822004@aueb.gr::62a18520-ab4e-459f-b23a-9330a8f65369" providerId="AD" clId="Web-{FFF2F1C5-2751-F77F-370C-D47EF40B584F}" dt="2021-09-19T16:04:33.261" v="4" actId="1076"/>
          <ac:spMkLst>
            <pc:docMk/>
            <pc:sldMk cId="0" sldId="268"/>
            <ac:spMk id="16" creationId="{00000000-0000-0000-0000-000000000000}"/>
          </ac:spMkLst>
        </pc:spChg>
        <pc:picChg chg="mod">
          <ac:chgData name="KONSTANTINA GEORGIOPOULOU" userId="S::p2822004@aueb.gr::62a18520-ab4e-459f-b23a-9330a8f65369" providerId="AD" clId="Web-{FFF2F1C5-2751-F77F-370C-D47EF40B584F}" dt="2021-09-19T16:04:35.464" v="5" actId="1076"/>
          <ac:picMkLst>
            <pc:docMk/>
            <pc:sldMk cId="0" sldId="268"/>
            <ac:picMk id="12" creationId="{00000000-0000-0000-0000-000000000000}"/>
          </ac:picMkLst>
        </pc:picChg>
      </pc:sldChg>
      <pc:sldChg chg="modSp">
        <pc:chgData name="KONSTANTINA GEORGIOPOULOU" userId="S::p2822004@aueb.gr::62a18520-ab4e-459f-b23a-9330a8f65369" providerId="AD" clId="Web-{FFF2F1C5-2751-F77F-370C-D47EF40B584F}" dt="2021-09-19T16:04:45.823" v="9" actId="1076"/>
        <pc:sldMkLst>
          <pc:docMk/>
          <pc:sldMk cId="0" sldId="269"/>
        </pc:sldMkLst>
        <pc:spChg chg="mod">
          <ac:chgData name="KONSTANTINA GEORGIOPOULOU" userId="S::p2822004@aueb.gr::62a18520-ab4e-459f-b23a-9330a8f65369" providerId="AD" clId="Web-{FFF2F1C5-2751-F77F-370C-D47EF40B584F}" dt="2021-09-19T16:04:45.386" v="7" actId="1076"/>
          <ac:spMkLst>
            <pc:docMk/>
            <pc:sldMk cId="0" sldId="269"/>
            <ac:spMk id="16" creationId="{00000000-0000-0000-0000-000000000000}"/>
          </ac:spMkLst>
        </pc:spChg>
        <pc:picChg chg="mod">
          <ac:chgData name="KONSTANTINA GEORGIOPOULOU" userId="S::p2822004@aueb.gr::62a18520-ab4e-459f-b23a-9330a8f65369" providerId="AD" clId="Web-{FFF2F1C5-2751-F77F-370C-D47EF40B584F}" dt="2021-09-19T16:04:45.823" v="9" actId="1076"/>
          <ac:picMkLst>
            <pc:docMk/>
            <pc:sldMk cId="0" sldId="269"/>
            <ac:picMk id="1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06841" y="-144637"/>
            <a:ext cx="10786223" cy="10576274"/>
            <a:chOff x="0" y="0"/>
            <a:chExt cx="14381630" cy="141016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7042815"/>
              <a:ext cx="12363028" cy="705888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2018602" y="0"/>
              <a:ext cx="12363028" cy="7058883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 rot="-10800000">
            <a:off x="1482543" y="1282025"/>
            <a:ext cx="10211441" cy="0"/>
          </a:xfrm>
          <a:prstGeom prst="line">
            <a:avLst/>
          </a:prstGeom>
          <a:ln w="28575" cap="rnd">
            <a:solidFill>
              <a:srgbClr val="86C7E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-9401127" y="8681862"/>
            <a:ext cx="15741700" cy="3210276"/>
            <a:chOff x="0" y="0"/>
            <a:chExt cx="26342280" cy="537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42280" cy="5372100"/>
            </a:xfrm>
            <a:custGeom>
              <a:avLst/>
              <a:gdLst/>
              <a:ahLst/>
              <a:cxnLst/>
              <a:rect l="l" t="t" r="r" b="b"/>
              <a:pathLst>
                <a:path w="26342280" h="5372100">
                  <a:moveTo>
                    <a:pt x="2479161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4791611" y="5372100"/>
                  </a:lnTo>
                  <a:lnTo>
                    <a:pt x="26342280" y="2686050"/>
                  </a:lnTo>
                  <a:lnTo>
                    <a:pt x="24791611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53217" y="281244"/>
            <a:ext cx="13878680" cy="4890812"/>
            <a:chOff x="0" y="0"/>
            <a:chExt cx="18504907" cy="6521082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8504907" cy="3910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15"/>
                </a:lnSpc>
              </a:pPr>
              <a:r>
                <a:rPr lang="en-US" sz="4846" spc="145">
                  <a:solidFill>
                    <a:srgbClr val="1836B2"/>
                  </a:solidFill>
                  <a:latin typeface="Fira Sans Bold Bold"/>
                </a:rPr>
                <a:t>MACHINE LEARNING AND CONTENT ANALYTICS</a:t>
              </a:r>
            </a:p>
            <a:p>
              <a:pPr algn="ctr">
                <a:lnSpc>
                  <a:spcPts val="5815"/>
                </a:lnSpc>
              </a:pPr>
              <a:endParaRPr lang="en-US" sz="4846" spc="145">
                <a:solidFill>
                  <a:srgbClr val="1836B2"/>
                </a:solidFill>
                <a:latin typeface="Fira Sans Bold Bold"/>
              </a:endParaRPr>
            </a:p>
            <a:p>
              <a:pPr algn="ctr">
                <a:lnSpc>
                  <a:spcPts val="5815"/>
                </a:lnSpc>
              </a:pPr>
              <a:endParaRPr lang="en-US" sz="4846" spc="145">
                <a:solidFill>
                  <a:srgbClr val="1836B2"/>
                </a:solidFill>
                <a:latin typeface="Fira Sans Bold Bold"/>
              </a:endParaRPr>
            </a:p>
            <a:p>
              <a:pPr algn="ctr">
                <a:lnSpc>
                  <a:spcPts val="5815"/>
                </a:lnSpc>
              </a:pPr>
              <a:r>
                <a:rPr lang="en-US" sz="4846" spc="145">
                  <a:solidFill>
                    <a:srgbClr val="A066CB"/>
                  </a:solidFill>
                  <a:latin typeface="Fira Sans Bold Bold"/>
                </a:rPr>
                <a:t>FAKE NEWS DETECTION​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229133"/>
              <a:ext cx="18504907" cy="920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36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72647"/>
              <a:ext cx="18504907" cy="1148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56"/>
                </a:lnSpc>
              </a:pPr>
              <a:r>
                <a:rPr lang="en-US" sz="5183" spc="25">
                  <a:solidFill>
                    <a:srgbClr val="86C7ED"/>
                  </a:solidFill>
                  <a:latin typeface="Fira Sans Light Bold"/>
                </a:rPr>
                <a:t>Py-truth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35029" y="5920126"/>
            <a:ext cx="13696868" cy="2945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94"/>
              </a:lnSpc>
            </a:pPr>
            <a:r>
              <a:rPr lang="en-US" sz="3353" spc="16">
                <a:solidFill>
                  <a:srgbClr val="000000"/>
                </a:solidFill>
                <a:latin typeface="Fira Sans Light"/>
              </a:rPr>
              <a:t>Konstantina Georgiopoulou (p2822004) </a:t>
            </a:r>
          </a:p>
          <a:p>
            <a:pPr>
              <a:lnSpc>
                <a:spcPts val="4694"/>
              </a:lnSpc>
            </a:pPr>
            <a:r>
              <a:rPr lang="en-US" sz="3353" spc="16">
                <a:solidFill>
                  <a:srgbClr val="000000"/>
                </a:solidFill>
                <a:latin typeface="Fira Sans Light"/>
              </a:rPr>
              <a:t>Anastasios Theodorou (p2822007)</a:t>
            </a:r>
          </a:p>
          <a:p>
            <a:pPr>
              <a:lnSpc>
                <a:spcPts val="4694"/>
              </a:lnSpc>
            </a:pPr>
            <a:r>
              <a:rPr lang="en-US" sz="3353" spc="16">
                <a:solidFill>
                  <a:srgbClr val="000000"/>
                </a:solidFill>
                <a:latin typeface="Fira Sans Light"/>
              </a:rPr>
              <a:t>Christos Kallaras (p2822009)           ​</a:t>
            </a:r>
          </a:p>
          <a:p>
            <a:pPr>
              <a:lnSpc>
                <a:spcPts val="4694"/>
              </a:lnSpc>
            </a:pPr>
            <a:r>
              <a:rPr lang="en-US" sz="3353" spc="16">
                <a:solidFill>
                  <a:srgbClr val="000000"/>
                </a:solidFill>
                <a:latin typeface="Fira Sans Light"/>
              </a:rPr>
              <a:t>Stavros Kasiaris (p2822022)</a:t>
            </a:r>
          </a:p>
          <a:p>
            <a:pPr>
              <a:lnSpc>
                <a:spcPts val="4694"/>
              </a:lnSpc>
            </a:pPr>
            <a:endParaRPr lang="en-US" sz="3353" spc="16">
              <a:solidFill>
                <a:srgbClr val="000000"/>
              </a:solidFill>
              <a:latin typeface="Fira Sans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5029" y="10135402"/>
            <a:ext cx="13696868" cy="574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94"/>
              </a:lnSpc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143084"/>
            <a:ext cx="9580043" cy="4495037"/>
            <a:chOff x="0" y="0"/>
            <a:chExt cx="12773390" cy="5993383"/>
          </a:xfrm>
        </p:grpSpPr>
        <p:sp>
          <p:nvSpPr>
            <p:cNvPr id="3" name="AutoShape 3"/>
            <p:cNvSpPr/>
            <p:nvPr/>
          </p:nvSpPr>
          <p:spPr>
            <a:xfrm>
              <a:off x="0" y="990555"/>
              <a:ext cx="12773390" cy="5002827"/>
            </a:xfrm>
            <a:prstGeom prst="rect">
              <a:avLst/>
            </a:prstGeom>
            <a:solidFill>
              <a:srgbClr val="1C2529">
                <a:alpha val="9804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660370"/>
              <a:ext cx="12773390" cy="5002827"/>
            </a:xfrm>
            <a:prstGeom prst="rect">
              <a:avLst/>
            </a:prstGeom>
            <a:solidFill>
              <a:srgbClr val="1C2529">
                <a:alpha val="40000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330185"/>
              <a:ext cx="12773390" cy="5002827"/>
            </a:xfrm>
            <a:prstGeom prst="rect">
              <a:avLst/>
            </a:prstGeom>
            <a:solidFill>
              <a:srgbClr val="1C2529">
                <a:alpha val="69804"/>
              </a:srgbClr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0" y="0"/>
              <a:ext cx="12773390" cy="5002827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36353" y="6001847"/>
            <a:ext cx="7507337" cy="3522506"/>
            <a:chOff x="0" y="0"/>
            <a:chExt cx="10009783" cy="4696675"/>
          </a:xfrm>
        </p:grpSpPr>
        <p:sp>
          <p:nvSpPr>
            <p:cNvPr id="8" name="AutoShape 8"/>
            <p:cNvSpPr/>
            <p:nvPr/>
          </p:nvSpPr>
          <p:spPr>
            <a:xfrm>
              <a:off x="0" y="776242"/>
              <a:ext cx="10009783" cy="3920433"/>
            </a:xfrm>
            <a:prstGeom prst="rect">
              <a:avLst/>
            </a:prstGeom>
            <a:solidFill>
              <a:srgbClr val="1C2529">
                <a:alpha val="9804"/>
              </a:srgbClr>
            </a:solidFill>
          </p:spPr>
        </p:sp>
        <p:sp>
          <p:nvSpPr>
            <p:cNvPr id="9" name="AutoShape 9"/>
            <p:cNvSpPr/>
            <p:nvPr/>
          </p:nvSpPr>
          <p:spPr>
            <a:xfrm>
              <a:off x="0" y="517495"/>
              <a:ext cx="10009783" cy="3920433"/>
            </a:xfrm>
            <a:prstGeom prst="rect">
              <a:avLst/>
            </a:prstGeom>
            <a:solidFill>
              <a:srgbClr val="1C2529">
                <a:alpha val="40000"/>
              </a:srgbClr>
            </a:solidFill>
          </p:spPr>
        </p:sp>
        <p:sp>
          <p:nvSpPr>
            <p:cNvPr id="10" name="AutoShape 10"/>
            <p:cNvSpPr/>
            <p:nvPr/>
          </p:nvSpPr>
          <p:spPr>
            <a:xfrm>
              <a:off x="0" y="258747"/>
              <a:ext cx="10009783" cy="3920433"/>
            </a:xfrm>
            <a:prstGeom prst="rect">
              <a:avLst/>
            </a:prstGeom>
            <a:solidFill>
              <a:srgbClr val="1C2529">
                <a:alpha val="69804"/>
              </a:srgbClr>
            </a:solidFill>
          </p:spPr>
        </p:sp>
        <p:sp>
          <p:nvSpPr>
            <p:cNvPr id="11" name="AutoShape 11"/>
            <p:cNvSpPr/>
            <p:nvPr/>
          </p:nvSpPr>
          <p:spPr>
            <a:xfrm>
              <a:off x="0" y="0"/>
              <a:ext cx="10009783" cy="3920433"/>
            </a:xfrm>
            <a:prstGeom prst="rect">
              <a:avLst/>
            </a:prstGeom>
            <a:solidFill>
              <a:srgbClr val="1C2529"/>
            </a:solidFill>
          </p:spPr>
        </p:sp>
      </p:grpSp>
      <p:sp>
        <p:nvSpPr>
          <p:cNvPr id="12" name="AutoShape 12"/>
          <p:cNvSpPr/>
          <p:nvPr/>
        </p:nvSpPr>
        <p:spPr>
          <a:xfrm>
            <a:off x="10053544" y="1360646"/>
            <a:ext cx="7711296" cy="3020207"/>
          </a:xfrm>
          <a:prstGeom prst="rect">
            <a:avLst/>
          </a:prstGeom>
          <a:solidFill>
            <a:srgbClr val="1C2529">
              <a:alpha val="9804"/>
            </a:srgbClr>
          </a:solidFill>
        </p:spPr>
      </p:sp>
      <p:sp>
        <p:nvSpPr>
          <p:cNvPr id="13" name="AutoShape 13"/>
          <p:cNvSpPr/>
          <p:nvPr/>
        </p:nvSpPr>
        <p:spPr>
          <a:xfrm>
            <a:off x="10053544" y="1161313"/>
            <a:ext cx="7711296" cy="3020207"/>
          </a:xfrm>
          <a:prstGeom prst="rect">
            <a:avLst/>
          </a:prstGeom>
          <a:solidFill>
            <a:srgbClr val="1C2529">
              <a:alpha val="40000"/>
            </a:srgbClr>
          </a:solidFill>
        </p:spPr>
      </p:sp>
      <p:sp>
        <p:nvSpPr>
          <p:cNvPr id="14" name="AutoShape 14"/>
          <p:cNvSpPr/>
          <p:nvPr/>
        </p:nvSpPr>
        <p:spPr>
          <a:xfrm>
            <a:off x="10053544" y="1143084"/>
            <a:ext cx="7711296" cy="3020207"/>
          </a:xfrm>
          <a:prstGeom prst="rect">
            <a:avLst/>
          </a:prstGeom>
          <a:solidFill>
            <a:srgbClr val="1C2529">
              <a:alpha val="69804"/>
            </a:srgbClr>
          </a:solidFill>
        </p:spPr>
      </p:sp>
      <p:sp>
        <p:nvSpPr>
          <p:cNvPr id="15" name="AutoShape 15"/>
          <p:cNvSpPr/>
          <p:nvPr/>
        </p:nvSpPr>
        <p:spPr>
          <a:xfrm>
            <a:off x="10053544" y="1143084"/>
            <a:ext cx="7711296" cy="3020207"/>
          </a:xfrm>
          <a:prstGeom prst="rect">
            <a:avLst/>
          </a:prstGeom>
          <a:solidFill>
            <a:srgbClr val="1C2529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5721" y="2115270"/>
            <a:ext cx="8709208" cy="278856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99623" y="7117340"/>
            <a:ext cx="2947915" cy="177630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11131" y="1895738"/>
            <a:ext cx="5196122" cy="7378819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621699" y="1292297"/>
            <a:ext cx="6336644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330">
                <a:solidFill>
                  <a:srgbClr val="FFFFFF"/>
                </a:solidFill>
                <a:latin typeface="Fira Sans Light Bold"/>
              </a:rPr>
              <a:t>CLASSIFICATION REPORT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1281" y="-189909"/>
            <a:ext cx="18288000" cy="115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spc="-134">
                <a:solidFill>
                  <a:srgbClr val="1836B2"/>
                </a:solidFill>
                <a:latin typeface="Fira Sans Medium"/>
              </a:rPr>
              <a:t>Logistic Regression with Doc2Vec-DM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40412" y="6286644"/>
            <a:ext cx="5099219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330">
                <a:solidFill>
                  <a:srgbClr val="FFFFFF"/>
                </a:solidFill>
                <a:latin typeface="Fira Sans Light Bold"/>
              </a:rPr>
              <a:t>CONFUSION MATRIX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54960" y="1293971"/>
            <a:ext cx="3162307" cy="523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0"/>
              </a:lnSpc>
            </a:pPr>
            <a:r>
              <a:rPr lang="en-US" sz="3014" spc="301">
                <a:solidFill>
                  <a:srgbClr val="FFFFFF"/>
                </a:solidFill>
                <a:latin typeface="Fira Sans Light Bold"/>
              </a:rPr>
              <a:t>ROC CURVE​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143084"/>
            <a:ext cx="9580043" cy="4495037"/>
            <a:chOff x="0" y="0"/>
            <a:chExt cx="12773390" cy="5993383"/>
          </a:xfrm>
        </p:grpSpPr>
        <p:sp>
          <p:nvSpPr>
            <p:cNvPr id="3" name="AutoShape 3"/>
            <p:cNvSpPr/>
            <p:nvPr/>
          </p:nvSpPr>
          <p:spPr>
            <a:xfrm>
              <a:off x="0" y="990555"/>
              <a:ext cx="12773390" cy="5002827"/>
            </a:xfrm>
            <a:prstGeom prst="rect">
              <a:avLst/>
            </a:prstGeom>
            <a:solidFill>
              <a:srgbClr val="1C2529">
                <a:alpha val="9804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660370"/>
              <a:ext cx="12773390" cy="5002827"/>
            </a:xfrm>
            <a:prstGeom prst="rect">
              <a:avLst/>
            </a:prstGeom>
            <a:solidFill>
              <a:srgbClr val="1C2529">
                <a:alpha val="40000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330185"/>
              <a:ext cx="12773390" cy="5002827"/>
            </a:xfrm>
            <a:prstGeom prst="rect">
              <a:avLst/>
            </a:prstGeom>
            <a:solidFill>
              <a:srgbClr val="1C2529">
                <a:alpha val="69804"/>
              </a:srgbClr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0" y="0"/>
              <a:ext cx="12773390" cy="5002827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36353" y="6001847"/>
            <a:ext cx="7507337" cy="3522506"/>
            <a:chOff x="0" y="0"/>
            <a:chExt cx="10009783" cy="4696675"/>
          </a:xfrm>
        </p:grpSpPr>
        <p:sp>
          <p:nvSpPr>
            <p:cNvPr id="8" name="AutoShape 8"/>
            <p:cNvSpPr/>
            <p:nvPr/>
          </p:nvSpPr>
          <p:spPr>
            <a:xfrm>
              <a:off x="0" y="776242"/>
              <a:ext cx="10009783" cy="3920433"/>
            </a:xfrm>
            <a:prstGeom prst="rect">
              <a:avLst/>
            </a:prstGeom>
            <a:solidFill>
              <a:srgbClr val="1C2529">
                <a:alpha val="9804"/>
              </a:srgbClr>
            </a:solidFill>
          </p:spPr>
        </p:sp>
        <p:sp>
          <p:nvSpPr>
            <p:cNvPr id="9" name="AutoShape 9"/>
            <p:cNvSpPr/>
            <p:nvPr/>
          </p:nvSpPr>
          <p:spPr>
            <a:xfrm>
              <a:off x="0" y="517495"/>
              <a:ext cx="10009783" cy="3920433"/>
            </a:xfrm>
            <a:prstGeom prst="rect">
              <a:avLst/>
            </a:prstGeom>
            <a:solidFill>
              <a:srgbClr val="1C2529">
                <a:alpha val="40000"/>
              </a:srgbClr>
            </a:solidFill>
          </p:spPr>
        </p:sp>
        <p:sp>
          <p:nvSpPr>
            <p:cNvPr id="10" name="AutoShape 10"/>
            <p:cNvSpPr/>
            <p:nvPr/>
          </p:nvSpPr>
          <p:spPr>
            <a:xfrm>
              <a:off x="0" y="258747"/>
              <a:ext cx="10009783" cy="3920433"/>
            </a:xfrm>
            <a:prstGeom prst="rect">
              <a:avLst/>
            </a:prstGeom>
            <a:solidFill>
              <a:srgbClr val="1C2529">
                <a:alpha val="69804"/>
              </a:srgbClr>
            </a:solidFill>
          </p:spPr>
        </p:sp>
        <p:sp>
          <p:nvSpPr>
            <p:cNvPr id="11" name="AutoShape 11"/>
            <p:cNvSpPr/>
            <p:nvPr/>
          </p:nvSpPr>
          <p:spPr>
            <a:xfrm>
              <a:off x="0" y="0"/>
              <a:ext cx="10009783" cy="3920433"/>
            </a:xfrm>
            <a:prstGeom prst="rect">
              <a:avLst/>
            </a:prstGeom>
            <a:solidFill>
              <a:srgbClr val="1C2529"/>
            </a:solidFill>
          </p:spPr>
        </p:sp>
      </p:grpSp>
      <p:sp>
        <p:nvSpPr>
          <p:cNvPr id="12" name="AutoShape 12"/>
          <p:cNvSpPr/>
          <p:nvPr/>
        </p:nvSpPr>
        <p:spPr>
          <a:xfrm>
            <a:off x="10053544" y="1360646"/>
            <a:ext cx="7711296" cy="3020207"/>
          </a:xfrm>
          <a:prstGeom prst="rect">
            <a:avLst/>
          </a:prstGeom>
          <a:solidFill>
            <a:srgbClr val="1C2529">
              <a:alpha val="9804"/>
            </a:srgbClr>
          </a:solidFill>
        </p:spPr>
      </p:sp>
      <p:sp>
        <p:nvSpPr>
          <p:cNvPr id="13" name="AutoShape 13"/>
          <p:cNvSpPr/>
          <p:nvPr/>
        </p:nvSpPr>
        <p:spPr>
          <a:xfrm>
            <a:off x="10053544" y="1161313"/>
            <a:ext cx="7711296" cy="3020207"/>
          </a:xfrm>
          <a:prstGeom prst="rect">
            <a:avLst/>
          </a:prstGeom>
          <a:solidFill>
            <a:srgbClr val="1C2529">
              <a:alpha val="40000"/>
            </a:srgbClr>
          </a:solidFill>
        </p:spPr>
      </p:sp>
      <p:sp>
        <p:nvSpPr>
          <p:cNvPr id="14" name="AutoShape 14"/>
          <p:cNvSpPr/>
          <p:nvPr/>
        </p:nvSpPr>
        <p:spPr>
          <a:xfrm>
            <a:off x="10053544" y="1161313"/>
            <a:ext cx="7711296" cy="3020207"/>
          </a:xfrm>
          <a:prstGeom prst="rect">
            <a:avLst/>
          </a:prstGeom>
          <a:solidFill>
            <a:srgbClr val="1C2529">
              <a:alpha val="69804"/>
            </a:srgbClr>
          </a:solidFill>
        </p:spPr>
      </p:sp>
      <p:sp>
        <p:nvSpPr>
          <p:cNvPr id="15" name="AutoShape 15"/>
          <p:cNvSpPr/>
          <p:nvPr/>
        </p:nvSpPr>
        <p:spPr>
          <a:xfrm>
            <a:off x="10053544" y="1161313"/>
            <a:ext cx="7711296" cy="3020207"/>
          </a:xfrm>
          <a:prstGeom prst="rect">
            <a:avLst/>
          </a:prstGeom>
          <a:solidFill>
            <a:srgbClr val="1C2529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71097" y="2043512"/>
            <a:ext cx="7372593" cy="269418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09184" y="6865764"/>
            <a:ext cx="2928793" cy="197205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865623" y="1956848"/>
            <a:ext cx="5678303" cy="7362546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689071" y="1284446"/>
            <a:ext cx="6336644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330">
                <a:solidFill>
                  <a:srgbClr val="FFFFFF"/>
                </a:solidFill>
                <a:latin typeface="Fira Sans Light Bold"/>
              </a:rPr>
              <a:t>CLASSIFICATION REPORT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0" y="-189909"/>
            <a:ext cx="18288000" cy="115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spc="-134">
                <a:solidFill>
                  <a:srgbClr val="1836B2"/>
                </a:solidFill>
                <a:latin typeface="Fira Sans Medium"/>
              </a:rPr>
              <a:t>Logistic Regression with Doc2Vec-DBWO &amp; DM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40412" y="6286644"/>
            <a:ext cx="5099219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330">
                <a:solidFill>
                  <a:srgbClr val="FFFFFF"/>
                </a:solidFill>
                <a:latin typeface="Fira Sans Light Bold"/>
              </a:rPr>
              <a:t>CONFUSION MATRIX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79320" y="1347907"/>
            <a:ext cx="3162307" cy="523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0"/>
              </a:lnSpc>
            </a:pPr>
            <a:r>
              <a:rPr lang="en-US" sz="3014" spc="301">
                <a:solidFill>
                  <a:srgbClr val="FFFFFF"/>
                </a:solidFill>
                <a:latin typeface="Fira Sans Light Bold"/>
              </a:rPr>
              <a:t>ROC CURVE​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2400" y="1265765"/>
            <a:ext cx="5874974" cy="1623229"/>
          </a:xfrm>
          <a:prstGeom prst="rect">
            <a:avLst/>
          </a:prstGeom>
          <a:solidFill>
            <a:srgbClr val="1C2529"/>
          </a:solidFill>
        </p:spPr>
      </p:sp>
      <p:sp>
        <p:nvSpPr>
          <p:cNvPr id="3" name="TextBox 3"/>
          <p:cNvSpPr txBox="1"/>
          <p:nvPr/>
        </p:nvSpPr>
        <p:spPr>
          <a:xfrm>
            <a:off x="312125" y="1382694"/>
            <a:ext cx="5857587" cy="93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spc="270">
                <a:solidFill>
                  <a:srgbClr val="FFFFFF"/>
                </a:solidFill>
                <a:latin typeface="Fira Sans Light Bold"/>
              </a:rPr>
              <a:t>BINARY CROSS ENTROPY LOSS </a:t>
            </a:r>
          </a:p>
          <a:p>
            <a:pPr algn="ctr">
              <a:lnSpc>
                <a:spcPts val="3780"/>
              </a:lnSpc>
            </a:pPr>
            <a:r>
              <a:rPr lang="en-US" sz="2700" spc="270">
                <a:solidFill>
                  <a:srgbClr val="FFFFFF"/>
                </a:solidFill>
                <a:latin typeface="Fira Sans Light Bold"/>
              </a:rPr>
              <a:t>AND ACCURACY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45177" y="6210888"/>
            <a:ext cx="6336644" cy="1780027"/>
            <a:chOff x="0" y="0"/>
            <a:chExt cx="8448859" cy="2373370"/>
          </a:xfrm>
        </p:grpSpPr>
        <p:sp>
          <p:nvSpPr>
            <p:cNvPr id="5" name="TextBox 5"/>
            <p:cNvSpPr txBox="1"/>
            <p:nvPr/>
          </p:nvSpPr>
          <p:spPr>
            <a:xfrm>
              <a:off x="0" y="1124325"/>
              <a:ext cx="8448859" cy="1249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FFFFFF"/>
                  </a:solidFill>
                  <a:latin typeface="Poppins Light"/>
                </a:rPr>
                <a:t>Presentations are communication tools that can be demonstrations.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448859" cy="729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spc="330">
                  <a:solidFill>
                    <a:srgbClr val="FFFFFF"/>
                  </a:solidFill>
                  <a:latin typeface="Poppins Light Bold"/>
                </a:rPr>
                <a:t>TARGET AUDIENCE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0" y="-141013"/>
            <a:ext cx="18288000" cy="106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  <a:spcBef>
                <a:spcPct val="0"/>
              </a:spcBef>
            </a:pPr>
            <a:r>
              <a:rPr lang="en-US" sz="6200" spc="-124">
                <a:solidFill>
                  <a:srgbClr val="1836B2"/>
                </a:solidFill>
                <a:latin typeface="Fira Sans Medium"/>
              </a:rPr>
              <a:t>Feed Forward Neural Network with Label Encoding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2400" y="2487589"/>
            <a:ext cx="5874974" cy="617423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6169712" y="1265765"/>
            <a:ext cx="6294040" cy="1623229"/>
          </a:xfrm>
          <a:prstGeom prst="rect">
            <a:avLst/>
          </a:prstGeom>
          <a:solidFill>
            <a:srgbClr val="1C2529"/>
          </a:solidFill>
        </p:spPr>
      </p:sp>
      <p:sp>
        <p:nvSpPr>
          <p:cNvPr id="12" name="AutoShape 12"/>
          <p:cNvSpPr/>
          <p:nvPr/>
        </p:nvSpPr>
        <p:spPr>
          <a:xfrm>
            <a:off x="12958106" y="1265765"/>
            <a:ext cx="5008151" cy="1623229"/>
          </a:xfrm>
          <a:prstGeom prst="rect">
            <a:avLst/>
          </a:prstGeom>
          <a:solidFill>
            <a:srgbClr val="1C2529"/>
          </a:solidFill>
        </p:spPr>
      </p:sp>
      <p:sp>
        <p:nvSpPr>
          <p:cNvPr id="13" name="TextBox 13"/>
          <p:cNvSpPr txBox="1"/>
          <p:nvPr/>
        </p:nvSpPr>
        <p:spPr>
          <a:xfrm>
            <a:off x="6546609" y="1354119"/>
            <a:ext cx="5540246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30">
                <a:solidFill>
                  <a:srgbClr val="FFFFFF"/>
                </a:solidFill>
                <a:latin typeface="Fira Sans Light Bold"/>
              </a:rPr>
              <a:t>CLASSIFICATION REPORT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69712" y="2487589"/>
            <a:ext cx="6294040" cy="1994832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>
            <a:off x="6169712" y="5477672"/>
            <a:ext cx="6294040" cy="1623229"/>
          </a:xfrm>
          <a:prstGeom prst="rect">
            <a:avLst/>
          </a:prstGeom>
          <a:solidFill>
            <a:srgbClr val="1C2529"/>
          </a:solidFill>
        </p:spPr>
      </p:sp>
      <p:sp>
        <p:nvSpPr>
          <p:cNvPr id="16" name="TextBox 16"/>
          <p:cNvSpPr txBox="1"/>
          <p:nvPr/>
        </p:nvSpPr>
        <p:spPr>
          <a:xfrm>
            <a:off x="6922200" y="5631768"/>
            <a:ext cx="5164655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330">
                <a:solidFill>
                  <a:srgbClr val="FFFFFF"/>
                </a:solidFill>
                <a:latin typeface="Fira Sans Light Bold"/>
              </a:rPr>
              <a:t>CONFUSION MATRIX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56649" y="6449779"/>
            <a:ext cx="3320167" cy="208378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4470570" y="1354119"/>
            <a:ext cx="1983224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spc="16">
                <a:solidFill>
                  <a:srgbClr val="FFFFFF"/>
                </a:solidFill>
                <a:latin typeface="Fira Sans Light Bold"/>
              </a:rPr>
              <a:t>ROC Curve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958106" y="2077379"/>
            <a:ext cx="5008151" cy="69521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2400" y="1265765"/>
            <a:ext cx="5874974" cy="1623229"/>
          </a:xfrm>
          <a:prstGeom prst="rect">
            <a:avLst/>
          </a:prstGeom>
          <a:solidFill>
            <a:srgbClr val="1C2529"/>
          </a:solidFill>
        </p:spPr>
      </p:sp>
      <p:sp>
        <p:nvSpPr>
          <p:cNvPr id="3" name="TextBox 3"/>
          <p:cNvSpPr txBox="1"/>
          <p:nvPr/>
        </p:nvSpPr>
        <p:spPr>
          <a:xfrm>
            <a:off x="152400" y="1363644"/>
            <a:ext cx="585758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Fira Sans Light Bold"/>
              </a:rPr>
              <a:t>BINARY CROSS ENTROPY LOSS AND ACCURACY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169712" y="1265765"/>
            <a:ext cx="7530526" cy="1623229"/>
          </a:xfrm>
          <a:prstGeom prst="rect">
            <a:avLst/>
          </a:prstGeom>
          <a:solidFill>
            <a:srgbClr val="1C2529"/>
          </a:solidFill>
        </p:spPr>
      </p:sp>
      <p:sp>
        <p:nvSpPr>
          <p:cNvPr id="7" name="AutoShape 7"/>
          <p:cNvSpPr/>
          <p:nvPr/>
        </p:nvSpPr>
        <p:spPr>
          <a:xfrm>
            <a:off x="13876221" y="1256240"/>
            <a:ext cx="4189911" cy="1623229"/>
          </a:xfrm>
          <a:prstGeom prst="rect">
            <a:avLst/>
          </a:prstGeom>
          <a:solidFill>
            <a:srgbClr val="1C2529"/>
          </a:solidFill>
        </p:spPr>
      </p:sp>
      <p:sp>
        <p:nvSpPr>
          <p:cNvPr id="8" name="AutoShape 8"/>
          <p:cNvSpPr/>
          <p:nvPr/>
        </p:nvSpPr>
        <p:spPr>
          <a:xfrm>
            <a:off x="9447470" y="4895766"/>
            <a:ext cx="6243613" cy="1623229"/>
          </a:xfrm>
          <a:prstGeom prst="rect">
            <a:avLst/>
          </a:prstGeom>
          <a:solidFill>
            <a:srgbClr val="1C2529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2400" y="2680472"/>
            <a:ext cx="5874974" cy="626496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69712" y="2323283"/>
            <a:ext cx="7530526" cy="247207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153570" y="2419295"/>
            <a:ext cx="3689144" cy="237605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326302" y="6052351"/>
            <a:ext cx="4666424" cy="337138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0" y="-141013"/>
            <a:ext cx="18288000" cy="106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  <a:spcBef>
                <a:spcPct val="0"/>
              </a:spcBef>
            </a:pPr>
            <a:r>
              <a:rPr lang="en-US" sz="6200" spc="-124">
                <a:solidFill>
                  <a:srgbClr val="1836B2"/>
                </a:solidFill>
                <a:latin typeface="Fira Sans Medium"/>
              </a:rPr>
              <a:t>Feed Forward Neural Network with Embeddings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37552" y="1450638"/>
            <a:ext cx="5631725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30">
                <a:solidFill>
                  <a:srgbClr val="FFFFFF"/>
                </a:solidFill>
                <a:latin typeface="Fira Sans Light Bold"/>
              </a:rPr>
              <a:t>CLASSIFICATION REPORT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53570" y="1509058"/>
            <a:ext cx="440824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279">
                <a:solidFill>
                  <a:srgbClr val="FFFFFF"/>
                </a:solidFill>
                <a:latin typeface="Fira Sans Light Bold"/>
              </a:rPr>
              <a:t>CONFUSION MATRIX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73871" y="4901866"/>
            <a:ext cx="1817790" cy="1144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spc="16" dirty="0">
                <a:solidFill>
                  <a:srgbClr val="FFFFFF"/>
                </a:solidFill>
                <a:latin typeface="Fira Sans Light Bold"/>
              </a:rPr>
              <a:t>ROC Curve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2400" y="1265765"/>
            <a:ext cx="5874974" cy="1623229"/>
          </a:xfrm>
          <a:prstGeom prst="rect">
            <a:avLst/>
          </a:prstGeom>
          <a:solidFill>
            <a:srgbClr val="1C2529"/>
          </a:solidFill>
        </p:spPr>
      </p:sp>
      <p:sp>
        <p:nvSpPr>
          <p:cNvPr id="3" name="TextBox 3"/>
          <p:cNvSpPr txBox="1"/>
          <p:nvPr/>
        </p:nvSpPr>
        <p:spPr>
          <a:xfrm>
            <a:off x="169787" y="1323638"/>
            <a:ext cx="5857587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279">
                <a:solidFill>
                  <a:srgbClr val="FFFFFF"/>
                </a:solidFill>
                <a:latin typeface="Fira Sans Light Bold"/>
              </a:rPr>
              <a:t>BINARY CROSS ENTROPY LOSS </a:t>
            </a:r>
          </a:p>
          <a:p>
            <a:pPr algn="ctr">
              <a:lnSpc>
                <a:spcPts val="3919"/>
              </a:lnSpc>
            </a:pPr>
            <a:r>
              <a:rPr lang="en-US" sz="2799" spc="279">
                <a:solidFill>
                  <a:srgbClr val="FFFFFF"/>
                </a:solidFill>
                <a:latin typeface="Fira Sans Light Bold"/>
              </a:rPr>
              <a:t>AND ACCURACY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169712" y="1265765"/>
            <a:ext cx="7530526" cy="1623229"/>
          </a:xfrm>
          <a:prstGeom prst="rect">
            <a:avLst/>
          </a:prstGeom>
          <a:solidFill>
            <a:srgbClr val="1C2529"/>
          </a:solidFill>
        </p:spPr>
      </p:sp>
      <p:sp>
        <p:nvSpPr>
          <p:cNvPr id="7" name="AutoShape 7"/>
          <p:cNvSpPr/>
          <p:nvPr/>
        </p:nvSpPr>
        <p:spPr>
          <a:xfrm>
            <a:off x="13876221" y="1256240"/>
            <a:ext cx="4189911" cy="1623229"/>
          </a:xfrm>
          <a:prstGeom prst="rect">
            <a:avLst/>
          </a:prstGeom>
          <a:solidFill>
            <a:srgbClr val="1C2529"/>
          </a:solidFill>
        </p:spPr>
      </p:sp>
      <p:sp>
        <p:nvSpPr>
          <p:cNvPr id="8" name="AutoShape 8"/>
          <p:cNvSpPr/>
          <p:nvPr/>
        </p:nvSpPr>
        <p:spPr>
          <a:xfrm>
            <a:off x="9447470" y="4895766"/>
            <a:ext cx="6243613" cy="1623229"/>
          </a:xfrm>
          <a:prstGeom prst="rect">
            <a:avLst/>
          </a:prstGeom>
          <a:solidFill>
            <a:srgbClr val="1C2529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2400" y="2535321"/>
            <a:ext cx="5874974" cy="624968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69712" y="2419295"/>
            <a:ext cx="7530526" cy="239607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188695" y="2419295"/>
            <a:ext cx="3418654" cy="202779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999267" y="5902893"/>
            <a:ext cx="5152401" cy="367388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0" y="-141013"/>
            <a:ext cx="18288000" cy="1063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  <a:spcBef>
                <a:spcPct val="0"/>
              </a:spcBef>
            </a:pPr>
            <a:r>
              <a:rPr lang="en-US" sz="6200" spc="-124">
                <a:solidFill>
                  <a:srgbClr val="1836B2"/>
                </a:solidFill>
                <a:latin typeface="Fira Sans Medium"/>
              </a:rPr>
              <a:t>Recurrent Neural Network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19113" y="1304588"/>
            <a:ext cx="5631725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30">
                <a:solidFill>
                  <a:srgbClr val="FFFFFF"/>
                </a:solidFill>
                <a:latin typeface="Fira Sans Light Bold"/>
              </a:rPr>
              <a:t>CLASSIFICATION REPORT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57099" y="1571288"/>
            <a:ext cx="413090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279">
                <a:solidFill>
                  <a:srgbClr val="FFFFFF"/>
                </a:solidFill>
                <a:latin typeface="Fira Sans Light Bold"/>
              </a:rPr>
              <a:t>CONFUSION MATRIX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93398" y="4811629"/>
            <a:ext cx="1983224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spc="16">
                <a:solidFill>
                  <a:srgbClr val="FFFFFF"/>
                </a:solidFill>
                <a:latin typeface="Fira Sans Light Bold"/>
              </a:rPr>
              <a:t>ROC Curve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143084"/>
            <a:ext cx="9580043" cy="4495037"/>
            <a:chOff x="0" y="0"/>
            <a:chExt cx="12773390" cy="5993383"/>
          </a:xfrm>
        </p:grpSpPr>
        <p:sp>
          <p:nvSpPr>
            <p:cNvPr id="3" name="AutoShape 3"/>
            <p:cNvSpPr/>
            <p:nvPr/>
          </p:nvSpPr>
          <p:spPr>
            <a:xfrm>
              <a:off x="0" y="990555"/>
              <a:ext cx="12773390" cy="5002827"/>
            </a:xfrm>
            <a:prstGeom prst="rect">
              <a:avLst/>
            </a:prstGeom>
            <a:solidFill>
              <a:srgbClr val="1C2529">
                <a:alpha val="9804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660370"/>
              <a:ext cx="12773390" cy="5002827"/>
            </a:xfrm>
            <a:prstGeom prst="rect">
              <a:avLst/>
            </a:prstGeom>
            <a:solidFill>
              <a:srgbClr val="1C2529">
                <a:alpha val="40000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330185"/>
              <a:ext cx="12773390" cy="5002827"/>
            </a:xfrm>
            <a:prstGeom prst="rect">
              <a:avLst/>
            </a:prstGeom>
            <a:solidFill>
              <a:srgbClr val="1C2529">
                <a:alpha val="69804"/>
              </a:srgbClr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0" y="0"/>
              <a:ext cx="12773390" cy="5002827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36353" y="6001847"/>
            <a:ext cx="7507337" cy="3522506"/>
            <a:chOff x="0" y="0"/>
            <a:chExt cx="10009783" cy="4696675"/>
          </a:xfrm>
        </p:grpSpPr>
        <p:sp>
          <p:nvSpPr>
            <p:cNvPr id="8" name="AutoShape 8"/>
            <p:cNvSpPr/>
            <p:nvPr/>
          </p:nvSpPr>
          <p:spPr>
            <a:xfrm>
              <a:off x="0" y="776242"/>
              <a:ext cx="10009783" cy="3920433"/>
            </a:xfrm>
            <a:prstGeom prst="rect">
              <a:avLst/>
            </a:prstGeom>
            <a:solidFill>
              <a:srgbClr val="1C2529">
                <a:alpha val="9804"/>
              </a:srgbClr>
            </a:solidFill>
          </p:spPr>
        </p:sp>
        <p:sp>
          <p:nvSpPr>
            <p:cNvPr id="9" name="AutoShape 9"/>
            <p:cNvSpPr/>
            <p:nvPr/>
          </p:nvSpPr>
          <p:spPr>
            <a:xfrm>
              <a:off x="0" y="517495"/>
              <a:ext cx="10009783" cy="3920433"/>
            </a:xfrm>
            <a:prstGeom prst="rect">
              <a:avLst/>
            </a:prstGeom>
            <a:solidFill>
              <a:srgbClr val="1C2529">
                <a:alpha val="40000"/>
              </a:srgbClr>
            </a:solidFill>
          </p:spPr>
        </p:sp>
        <p:sp>
          <p:nvSpPr>
            <p:cNvPr id="10" name="AutoShape 10"/>
            <p:cNvSpPr/>
            <p:nvPr/>
          </p:nvSpPr>
          <p:spPr>
            <a:xfrm>
              <a:off x="0" y="258747"/>
              <a:ext cx="10009783" cy="3920433"/>
            </a:xfrm>
            <a:prstGeom prst="rect">
              <a:avLst/>
            </a:prstGeom>
            <a:solidFill>
              <a:srgbClr val="1C2529">
                <a:alpha val="69804"/>
              </a:srgbClr>
            </a:solidFill>
          </p:spPr>
        </p:sp>
        <p:sp>
          <p:nvSpPr>
            <p:cNvPr id="11" name="AutoShape 11"/>
            <p:cNvSpPr/>
            <p:nvPr/>
          </p:nvSpPr>
          <p:spPr>
            <a:xfrm>
              <a:off x="0" y="0"/>
              <a:ext cx="10009783" cy="3920433"/>
            </a:xfrm>
            <a:prstGeom prst="rect">
              <a:avLst/>
            </a:prstGeom>
            <a:solidFill>
              <a:srgbClr val="1C2529"/>
            </a:solidFill>
          </p:spPr>
        </p:sp>
      </p:grpSp>
      <p:sp>
        <p:nvSpPr>
          <p:cNvPr id="12" name="AutoShape 12"/>
          <p:cNvSpPr/>
          <p:nvPr/>
        </p:nvSpPr>
        <p:spPr>
          <a:xfrm>
            <a:off x="10053544" y="1360646"/>
            <a:ext cx="7711296" cy="3020207"/>
          </a:xfrm>
          <a:prstGeom prst="rect">
            <a:avLst/>
          </a:prstGeom>
          <a:solidFill>
            <a:srgbClr val="1C2529">
              <a:alpha val="9804"/>
            </a:srgbClr>
          </a:solidFill>
        </p:spPr>
      </p:sp>
      <p:sp>
        <p:nvSpPr>
          <p:cNvPr id="13" name="AutoShape 13"/>
          <p:cNvSpPr/>
          <p:nvPr/>
        </p:nvSpPr>
        <p:spPr>
          <a:xfrm>
            <a:off x="10053544" y="1161313"/>
            <a:ext cx="7711296" cy="3020207"/>
          </a:xfrm>
          <a:prstGeom prst="rect">
            <a:avLst/>
          </a:prstGeom>
          <a:solidFill>
            <a:srgbClr val="1C2529">
              <a:alpha val="40000"/>
            </a:srgbClr>
          </a:solidFill>
        </p:spPr>
      </p:sp>
      <p:sp>
        <p:nvSpPr>
          <p:cNvPr id="14" name="AutoShape 14"/>
          <p:cNvSpPr/>
          <p:nvPr/>
        </p:nvSpPr>
        <p:spPr>
          <a:xfrm>
            <a:off x="10053544" y="1143084"/>
            <a:ext cx="7711296" cy="3020207"/>
          </a:xfrm>
          <a:prstGeom prst="rect">
            <a:avLst/>
          </a:prstGeom>
          <a:solidFill>
            <a:srgbClr val="1C2529">
              <a:alpha val="69804"/>
            </a:srgbClr>
          </a:solidFill>
        </p:spPr>
      </p:sp>
      <p:sp>
        <p:nvSpPr>
          <p:cNvPr id="15" name="AutoShape 15"/>
          <p:cNvSpPr/>
          <p:nvPr/>
        </p:nvSpPr>
        <p:spPr>
          <a:xfrm>
            <a:off x="10053544" y="1143084"/>
            <a:ext cx="7711296" cy="3020207"/>
          </a:xfrm>
          <a:prstGeom prst="rect">
            <a:avLst/>
          </a:prstGeom>
          <a:solidFill>
            <a:srgbClr val="1C2529"/>
          </a:solidFill>
        </p:spPr>
      </p:sp>
      <p:grpSp>
        <p:nvGrpSpPr>
          <p:cNvPr id="16" name="Group 16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95165" y="1917502"/>
            <a:ext cx="6828055" cy="656669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6405" y="2111832"/>
            <a:ext cx="9008876" cy="303166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rcRect t="4036" b="4036"/>
          <a:stretch>
            <a:fillRect/>
          </a:stretch>
        </p:blipFill>
        <p:spPr>
          <a:xfrm>
            <a:off x="3672094" y="6844195"/>
            <a:ext cx="2565273" cy="183781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547592" y="1316618"/>
            <a:ext cx="6336644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330">
                <a:solidFill>
                  <a:srgbClr val="FFFFFF"/>
                </a:solidFill>
                <a:latin typeface="Fira Sans Light Bold"/>
              </a:rPr>
              <a:t>CLASSIFICATION REPORT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1281" y="-189909"/>
            <a:ext cx="18288000" cy="115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spc="-134">
                <a:solidFill>
                  <a:srgbClr val="1836B2"/>
                </a:solidFill>
                <a:latin typeface="Fira Sans Medium"/>
              </a:rPr>
              <a:t>Pretrained BERT model – based on "Title"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07684" y="6211004"/>
            <a:ext cx="4494095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330">
                <a:solidFill>
                  <a:srgbClr val="FFFFFF"/>
                </a:solidFill>
                <a:latin typeface="Fira Sans Light Bold"/>
              </a:rPr>
              <a:t>CONFUSION MATRIX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37582" y="1284446"/>
            <a:ext cx="6343219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30">
                <a:solidFill>
                  <a:srgbClr val="FFFFFF"/>
                </a:solidFill>
                <a:latin typeface="Fira Sans Light Bold"/>
              </a:rPr>
              <a:t>PRECISION RECALL CURVE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38407" y="1028700"/>
            <a:ext cx="7564327" cy="2247900"/>
            <a:chOff x="0" y="0"/>
            <a:chExt cx="10085769" cy="2997200"/>
          </a:xfrm>
        </p:grpSpPr>
        <p:sp>
          <p:nvSpPr>
            <p:cNvPr id="3" name="TextBox 3"/>
            <p:cNvSpPr txBox="1"/>
            <p:nvPr/>
          </p:nvSpPr>
          <p:spPr>
            <a:xfrm>
              <a:off x="0" y="898525"/>
              <a:ext cx="10085769" cy="209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FFFFFF"/>
                  </a:solidFill>
                  <a:latin typeface="Fira Sans Light"/>
                </a:rPr>
                <a:t>Feed forward with label encoding – accuracy 98%​</a:t>
              </a:r>
            </a:p>
            <a:p>
              <a:pPr>
                <a:lnSpc>
                  <a:spcPts val="4200"/>
                </a:lnSpc>
              </a:pPr>
              <a:endParaRPr lang="en-US" sz="3000" spc="15">
                <a:solidFill>
                  <a:srgbClr val="FFFFFF"/>
                </a:solidFill>
                <a:latin typeface="Fira Sans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FFFFFF"/>
                  </a:solidFill>
                  <a:latin typeface="Fira Sans Bold Bold"/>
                </a:rPr>
                <a:t>Best model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38407" y="3161893"/>
            <a:ext cx="7564327" cy="3314700"/>
            <a:chOff x="0" y="0"/>
            <a:chExt cx="10085769" cy="4419600"/>
          </a:xfrm>
        </p:grpSpPr>
        <p:sp>
          <p:nvSpPr>
            <p:cNvPr id="6" name="TextBox 6"/>
            <p:cNvSpPr txBox="1"/>
            <p:nvPr/>
          </p:nvSpPr>
          <p:spPr>
            <a:xfrm>
              <a:off x="0" y="898525"/>
              <a:ext cx="10085769" cy="352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3000" spc="15">
                  <a:solidFill>
                    <a:srgbClr val="FFFFFF"/>
                  </a:solidFill>
                  <a:latin typeface="Fira Sans Light"/>
                </a:rPr>
                <a:t>Effective models – also confirmed through dummy classifier (accuracy 51%) </a:t>
              </a:r>
            </a:p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3000" spc="15">
                  <a:solidFill>
                    <a:srgbClr val="FFFFFF"/>
                  </a:solidFill>
                  <a:latin typeface="Fira Sans Light"/>
                </a:rPr>
                <a:t>Νature of the data also helped in order to have a good training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FFFFFF"/>
                  </a:solidFill>
                  <a:latin typeface="Fira Sans Bold Bold"/>
                </a:rPr>
                <a:t>Comments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938407" y="6773437"/>
            <a:ext cx="7564327" cy="3314700"/>
            <a:chOff x="0" y="0"/>
            <a:chExt cx="10085769" cy="4419600"/>
          </a:xfrm>
        </p:grpSpPr>
        <p:sp>
          <p:nvSpPr>
            <p:cNvPr id="9" name="TextBox 9"/>
            <p:cNvSpPr txBox="1"/>
            <p:nvPr/>
          </p:nvSpPr>
          <p:spPr>
            <a:xfrm>
              <a:off x="0" y="898525"/>
              <a:ext cx="10085769" cy="352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3000" spc="15">
                  <a:solidFill>
                    <a:srgbClr val="FFFFFF"/>
                  </a:solidFill>
                  <a:latin typeface="Fira Sans Light"/>
                </a:rPr>
                <a:t>Additional sources for better training​</a:t>
              </a:r>
            </a:p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3000" spc="15">
                  <a:solidFill>
                    <a:srgbClr val="FFFFFF"/>
                  </a:solidFill>
                  <a:latin typeface="Fira Sans Light"/>
                </a:rPr>
                <a:t>Greek data for multi-language​</a:t>
              </a:r>
            </a:p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3000" spc="15">
                  <a:solidFill>
                    <a:srgbClr val="FFFFFF"/>
                  </a:solidFill>
                  <a:latin typeface="Fira Sans Light"/>
                </a:rPr>
                <a:t>Use 'text' instead of 'title' in BERT model</a:t>
              </a:r>
            </a:p>
            <a:p>
              <a:pPr>
                <a:lnSpc>
                  <a:spcPts val="4200"/>
                </a:lnSpc>
              </a:pPr>
              <a:endParaRPr lang="en-US" sz="3000" spc="15">
                <a:solidFill>
                  <a:srgbClr val="FFFFFF"/>
                </a:solidFill>
                <a:latin typeface="Fira Sans Ligh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0085769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FFFFFF"/>
                  </a:solidFill>
                  <a:latin typeface="Fira Sans Bold Bold"/>
                </a:rPr>
                <a:t>Future work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026"/>
          <a:stretch>
            <a:fillRect/>
          </a:stretch>
        </p:blipFill>
        <p:spPr>
          <a:xfrm flipH="1">
            <a:off x="-2053973" y="6773437"/>
            <a:ext cx="8370405" cy="477922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54138" y="2247900"/>
            <a:ext cx="6495353" cy="142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Fira Sans Medium Bold"/>
              </a:rPr>
              <a:t>Conclusion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676711" y="3028419"/>
            <a:ext cx="442745" cy="383458"/>
            <a:chOff x="0" y="0"/>
            <a:chExt cx="6202680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2351672" y="3143948"/>
            <a:ext cx="1404062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-10800000">
            <a:off x="3755734" y="3028419"/>
            <a:ext cx="442745" cy="383458"/>
            <a:chOff x="0" y="0"/>
            <a:chExt cx="6202680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4430695" y="3143948"/>
            <a:ext cx="1404062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 rot="-10800000">
            <a:off x="6027442" y="3028419"/>
            <a:ext cx="442745" cy="383458"/>
            <a:chOff x="0" y="0"/>
            <a:chExt cx="6202680" cy="5372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0" name="AutoShape 10"/>
          <p:cNvSpPr/>
          <p:nvPr/>
        </p:nvSpPr>
        <p:spPr>
          <a:xfrm>
            <a:off x="6702403" y="3143948"/>
            <a:ext cx="1404062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 rot="-10800000">
            <a:off x="8226518" y="3028419"/>
            <a:ext cx="442745" cy="383458"/>
            <a:chOff x="0" y="0"/>
            <a:chExt cx="6202680" cy="5372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8901479" y="3143948"/>
            <a:ext cx="1404062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 rot="-10800000">
            <a:off x="10618253" y="3028419"/>
            <a:ext cx="442745" cy="383458"/>
            <a:chOff x="0" y="0"/>
            <a:chExt cx="6202680" cy="5372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1293214" y="3143948"/>
            <a:ext cx="1404062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 rot="-10800000">
            <a:off x="12898049" y="3028419"/>
            <a:ext cx="442745" cy="383458"/>
            <a:chOff x="0" y="0"/>
            <a:chExt cx="6202680" cy="5372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9" name="AutoShape 19"/>
          <p:cNvSpPr/>
          <p:nvPr/>
        </p:nvSpPr>
        <p:spPr>
          <a:xfrm>
            <a:off x="13573010" y="3143948"/>
            <a:ext cx="1404062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20" name="Group 20"/>
          <p:cNvGrpSpPr/>
          <p:nvPr/>
        </p:nvGrpSpPr>
        <p:grpSpPr>
          <a:xfrm rot="-10800000">
            <a:off x="15154738" y="3028419"/>
            <a:ext cx="442745" cy="383458"/>
            <a:chOff x="0" y="0"/>
            <a:chExt cx="6202680" cy="5372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15829699" y="3143948"/>
            <a:ext cx="1404062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 rot="-10800000">
            <a:off x="1770401" y="6784970"/>
            <a:ext cx="507532" cy="439570"/>
            <a:chOff x="0" y="0"/>
            <a:chExt cx="6202680" cy="53721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25" name="AutoShape 25"/>
          <p:cNvSpPr/>
          <p:nvPr/>
        </p:nvSpPr>
        <p:spPr>
          <a:xfrm>
            <a:off x="2544130" y="6917405"/>
            <a:ext cx="1609520" cy="0"/>
          </a:xfrm>
          <a:prstGeom prst="line">
            <a:avLst/>
          </a:prstGeom>
          <a:ln w="85725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 rot="-10800000">
            <a:off x="4153650" y="6784970"/>
            <a:ext cx="507532" cy="439570"/>
            <a:chOff x="0" y="0"/>
            <a:chExt cx="6202680" cy="5372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28" name="AutoShape 28"/>
          <p:cNvSpPr/>
          <p:nvPr/>
        </p:nvSpPr>
        <p:spPr>
          <a:xfrm>
            <a:off x="4927379" y="6917405"/>
            <a:ext cx="1609520" cy="0"/>
          </a:xfrm>
          <a:prstGeom prst="line">
            <a:avLst/>
          </a:prstGeom>
          <a:ln w="85725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29" name="Group 29"/>
          <p:cNvGrpSpPr/>
          <p:nvPr/>
        </p:nvGrpSpPr>
        <p:grpSpPr>
          <a:xfrm rot="-10800000">
            <a:off x="6757780" y="6784970"/>
            <a:ext cx="507532" cy="439570"/>
            <a:chOff x="0" y="0"/>
            <a:chExt cx="6202680" cy="53721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31" name="AutoShape 31"/>
          <p:cNvSpPr/>
          <p:nvPr/>
        </p:nvSpPr>
        <p:spPr>
          <a:xfrm>
            <a:off x="7531509" y="6917405"/>
            <a:ext cx="1609520" cy="0"/>
          </a:xfrm>
          <a:prstGeom prst="line">
            <a:avLst/>
          </a:prstGeom>
          <a:ln w="85725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32" name="Group 32"/>
          <p:cNvGrpSpPr/>
          <p:nvPr/>
        </p:nvGrpSpPr>
        <p:grpSpPr>
          <a:xfrm rot="-10800000">
            <a:off x="9278649" y="6784970"/>
            <a:ext cx="507532" cy="439570"/>
            <a:chOff x="0" y="0"/>
            <a:chExt cx="6202680" cy="53721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34" name="AutoShape 34"/>
          <p:cNvSpPr/>
          <p:nvPr/>
        </p:nvSpPr>
        <p:spPr>
          <a:xfrm>
            <a:off x="10052378" y="6917405"/>
            <a:ext cx="1609520" cy="0"/>
          </a:xfrm>
          <a:prstGeom prst="line">
            <a:avLst/>
          </a:prstGeom>
          <a:ln w="85725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35" name="Group 35"/>
          <p:cNvGrpSpPr/>
          <p:nvPr/>
        </p:nvGrpSpPr>
        <p:grpSpPr>
          <a:xfrm rot="-10800000">
            <a:off x="12020369" y="6784970"/>
            <a:ext cx="507532" cy="439570"/>
            <a:chOff x="0" y="0"/>
            <a:chExt cx="6202680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37" name="AutoShape 37"/>
          <p:cNvSpPr/>
          <p:nvPr/>
        </p:nvSpPr>
        <p:spPr>
          <a:xfrm>
            <a:off x="12794098" y="6917405"/>
            <a:ext cx="1609520" cy="0"/>
          </a:xfrm>
          <a:prstGeom prst="line">
            <a:avLst/>
          </a:prstGeom>
          <a:ln w="85725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38" name="Group 38"/>
          <p:cNvGrpSpPr/>
          <p:nvPr/>
        </p:nvGrpSpPr>
        <p:grpSpPr>
          <a:xfrm rot="-10800000">
            <a:off x="14633769" y="6784970"/>
            <a:ext cx="507532" cy="439570"/>
            <a:chOff x="0" y="0"/>
            <a:chExt cx="6202680" cy="53721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40" name="AutoShape 40"/>
          <p:cNvSpPr/>
          <p:nvPr/>
        </p:nvSpPr>
        <p:spPr>
          <a:xfrm>
            <a:off x="15407498" y="6917405"/>
            <a:ext cx="1609520" cy="0"/>
          </a:xfrm>
          <a:prstGeom prst="line">
            <a:avLst/>
          </a:prstGeom>
          <a:ln w="85725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17018" y="6326467"/>
            <a:ext cx="1510385" cy="1181876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2730408"/>
            <a:ext cx="1226866" cy="90328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947074" y="3522527"/>
            <a:ext cx="2344764" cy="86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12">
                <a:solidFill>
                  <a:srgbClr val="000000"/>
                </a:solidFill>
                <a:latin typeface="Fira Sans Light"/>
              </a:rPr>
              <a:t> Introduction (Pre-Analysis) 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51281" y="-180384"/>
            <a:ext cx="18288000" cy="115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spc="-134">
                <a:solidFill>
                  <a:srgbClr val="1836B2"/>
                </a:solidFill>
                <a:latin typeface="Fira Sans Medium"/>
              </a:rPr>
              <a:t>Time Plan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48688" y="2379565"/>
            <a:ext cx="109879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13">
                <a:solidFill>
                  <a:srgbClr val="000000"/>
                </a:solidFill>
                <a:latin typeface="Fira Sans Light"/>
              </a:rPr>
              <a:t>22/06 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427711" y="2379565"/>
            <a:ext cx="109879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13">
                <a:solidFill>
                  <a:srgbClr val="000000"/>
                </a:solidFill>
                <a:latin typeface="Fira Sans Light"/>
              </a:rPr>
              <a:t>25/06 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699419" y="2379565"/>
            <a:ext cx="109879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13">
                <a:solidFill>
                  <a:srgbClr val="000000"/>
                </a:solidFill>
                <a:latin typeface="Fira Sans Light"/>
              </a:rPr>
              <a:t>01/07 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898495" y="2379565"/>
            <a:ext cx="109879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13">
                <a:solidFill>
                  <a:srgbClr val="000000"/>
                </a:solidFill>
                <a:latin typeface="Fira Sans Light"/>
              </a:rPr>
              <a:t>11/07 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305541" y="2379565"/>
            <a:ext cx="109879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13">
                <a:solidFill>
                  <a:srgbClr val="000000"/>
                </a:solidFill>
                <a:latin typeface="Fira Sans Light"/>
              </a:rPr>
              <a:t>12/07 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697276" y="2379565"/>
            <a:ext cx="109879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13">
                <a:solidFill>
                  <a:srgbClr val="000000"/>
                </a:solidFill>
                <a:latin typeface="Fira Sans Light"/>
              </a:rPr>
              <a:t>21/07 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977072" y="2379565"/>
            <a:ext cx="109879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13">
                <a:solidFill>
                  <a:srgbClr val="000000"/>
                </a:solidFill>
                <a:latin typeface="Fira Sans Light"/>
              </a:rPr>
              <a:t>25/07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258313" y="3522527"/>
            <a:ext cx="2344764" cy="86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12">
                <a:solidFill>
                  <a:srgbClr val="000000"/>
                </a:solidFill>
                <a:latin typeface="Fira Sans Light"/>
              </a:rPr>
              <a:t>Our project &amp; Vision/Goals 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530022" y="3554277"/>
            <a:ext cx="2344764" cy="42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12">
                <a:solidFill>
                  <a:srgbClr val="000000"/>
                </a:solidFill>
                <a:latin typeface="Fira Sans Light"/>
              </a:rPr>
              <a:t> Methodology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824904" y="3522527"/>
            <a:ext cx="2344764" cy="86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12">
                <a:solidFill>
                  <a:srgbClr val="000000"/>
                </a:solidFill>
                <a:latin typeface="Fira Sans Light"/>
              </a:rPr>
              <a:t>Members/Roles &amp; Time plan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231951" y="3554277"/>
            <a:ext cx="2344764" cy="86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12">
                <a:solidFill>
                  <a:srgbClr val="000000"/>
                </a:solidFill>
                <a:latin typeface="Fira Sans Light"/>
              </a:rPr>
              <a:t>Data Collection and Analysis 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809974" y="3522527"/>
            <a:ext cx="2344764" cy="86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12">
                <a:solidFill>
                  <a:srgbClr val="000000"/>
                </a:solidFill>
                <a:latin typeface="Fira Sans Light"/>
              </a:rPr>
              <a:t>Data </a:t>
            </a:r>
          </a:p>
          <a:p>
            <a:pPr>
              <a:lnSpc>
                <a:spcPts val="3499"/>
              </a:lnSpc>
            </a:pPr>
            <a:r>
              <a:rPr lang="en-US" sz="2499" spc="12">
                <a:solidFill>
                  <a:srgbClr val="000000"/>
                </a:solidFill>
                <a:latin typeface="Fira Sans Light"/>
              </a:rPr>
              <a:t>Processing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4893149" y="3554277"/>
            <a:ext cx="3277162" cy="86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12">
                <a:solidFill>
                  <a:srgbClr val="000000"/>
                </a:solidFill>
                <a:latin typeface="Fira Sans Light"/>
              </a:rPr>
              <a:t>Algorithms and NLP architectures/systems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32381" y="7339301"/>
            <a:ext cx="3089490" cy="202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2"/>
              </a:lnSpc>
            </a:pPr>
            <a:r>
              <a:rPr lang="en-US" sz="2865" spc="14">
                <a:solidFill>
                  <a:srgbClr val="000000"/>
                </a:solidFill>
                <a:latin typeface="Fira Sans Light"/>
              </a:rPr>
              <a:t>Experiments – Setup, Configuration ​</a:t>
            </a:r>
          </a:p>
          <a:p>
            <a:pPr>
              <a:lnSpc>
                <a:spcPts val="4012"/>
              </a:lnSpc>
            </a:pPr>
            <a:r>
              <a:rPr lang="en-US" sz="2865" spc="14">
                <a:solidFill>
                  <a:srgbClr val="000000"/>
                </a:solidFill>
                <a:latin typeface="Fira Sans Light"/>
              </a:rPr>
              <a:t>  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394378" y="6049531"/>
            <a:ext cx="1259579" cy="54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3"/>
              </a:lnSpc>
            </a:pPr>
            <a:r>
              <a:rPr lang="en-US" sz="3209" spc="16">
                <a:solidFill>
                  <a:srgbClr val="000000"/>
                </a:solidFill>
                <a:latin typeface="Fira Sans Light"/>
              </a:rPr>
              <a:t>01/08 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777627" y="6049531"/>
            <a:ext cx="1259579" cy="54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3"/>
              </a:lnSpc>
            </a:pPr>
            <a:r>
              <a:rPr lang="en-US" sz="3209" spc="16">
                <a:solidFill>
                  <a:srgbClr val="000000"/>
                </a:solidFill>
                <a:latin typeface="Fira Sans Light"/>
              </a:rPr>
              <a:t>09/08  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6381757" y="6049531"/>
            <a:ext cx="1259579" cy="54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3"/>
              </a:lnSpc>
            </a:pPr>
            <a:r>
              <a:rPr lang="en-US" sz="3209" spc="16">
                <a:solidFill>
                  <a:srgbClr val="000000"/>
                </a:solidFill>
                <a:latin typeface="Fira Sans Light"/>
              </a:rPr>
              <a:t>17/08  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8902625" y="6049531"/>
            <a:ext cx="1259579" cy="54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3"/>
              </a:lnSpc>
            </a:pPr>
            <a:r>
              <a:rPr lang="en-US" sz="3209" spc="16">
                <a:solidFill>
                  <a:srgbClr val="000000"/>
                </a:solidFill>
                <a:latin typeface="Fira Sans Light"/>
              </a:rPr>
              <a:t>24/08  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1661898" y="6049531"/>
            <a:ext cx="1259579" cy="54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3"/>
              </a:lnSpc>
            </a:pPr>
            <a:r>
              <a:rPr lang="en-US" sz="3209" spc="16">
                <a:solidFill>
                  <a:srgbClr val="000000"/>
                </a:solidFill>
                <a:latin typeface="Fira Sans Light"/>
              </a:rPr>
              <a:t>25/08  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4403618" y="6049531"/>
            <a:ext cx="1259579" cy="54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3"/>
              </a:lnSpc>
            </a:pPr>
            <a:r>
              <a:rPr lang="en-US" sz="3209" spc="16">
                <a:solidFill>
                  <a:srgbClr val="000000"/>
                </a:solidFill>
                <a:latin typeface="Fira Sans Light"/>
              </a:rPr>
              <a:t>29/08 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3341042" y="7339301"/>
            <a:ext cx="2930275" cy="252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2"/>
              </a:lnSpc>
            </a:pPr>
            <a:r>
              <a:rPr lang="en-US" sz="2865" spc="14">
                <a:solidFill>
                  <a:srgbClr val="000000"/>
                </a:solidFill>
                <a:latin typeface="Fira Sans Light"/>
              </a:rPr>
              <a:t>Results &amp; Quantitative Analysis </a:t>
            </a:r>
          </a:p>
          <a:p>
            <a:pPr>
              <a:lnSpc>
                <a:spcPts val="4012"/>
              </a:lnSpc>
            </a:pPr>
            <a:r>
              <a:rPr lang="en-US" sz="2865" spc="14">
                <a:solidFill>
                  <a:srgbClr val="000000"/>
                </a:solidFill>
                <a:latin typeface="Fira Sans Light"/>
              </a:rPr>
              <a:t>(incl.</a:t>
            </a:r>
          </a:p>
          <a:p>
            <a:pPr>
              <a:lnSpc>
                <a:spcPts val="4012"/>
              </a:lnSpc>
            </a:pPr>
            <a:r>
              <a:rPr lang="en-US" sz="2865" spc="14">
                <a:solidFill>
                  <a:srgbClr val="000000"/>
                </a:solidFill>
                <a:latin typeface="Fira Sans Light"/>
              </a:rPr>
              <a:t>visualizations)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6055495" y="7339301"/>
            <a:ext cx="2687876" cy="100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2"/>
              </a:lnSpc>
            </a:pPr>
            <a:r>
              <a:rPr lang="en-US" sz="2865" spc="14">
                <a:solidFill>
                  <a:srgbClr val="000000"/>
                </a:solidFill>
                <a:latin typeface="Fira Sans Light"/>
              </a:rPr>
              <a:t>Qualitative &amp; Error Analysis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8818266" y="7339301"/>
            <a:ext cx="2687876" cy="202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2"/>
              </a:lnSpc>
            </a:pPr>
            <a:r>
              <a:rPr lang="en-US" sz="2865" spc="14">
                <a:solidFill>
                  <a:srgbClr val="000000"/>
                </a:solidFill>
                <a:latin typeface="Fira Sans Light"/>
              </a:rPr>
              <a:t>Discussion, Comments/</a:t>
            </a:r>
          </a:p>
          <a:p>
            <a:pPr>
              <a:lnSpc>
                <a:spcPts val="4012"/>
              </a:lnSpc>
            </a:pPr>
            <a:r>
              <a:rPr lang="en-US" sz="2865" spc="14">
                <a:solidFill>
                  <a:srgbClr val="000000"/>
                </a:solidFill>
                <a:latin typeface="Fira Sans Light"/>
              </a:rPr>
              <a:t>Notes and Future Work 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1577538" y="7375697"/>
            <a:ext cx="2687876" cy="100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2"/>
              </a:lnSpc>
            </a:pPr>
            <a:r>
              <a:rPr lang="en-US" sz="2865" spc="14">
                <a:solidFill>
                  <a:srgbClr val="000000"/>
                </a:solidFill>
                <a:latin typeface="Fira Sans Light"/>
              </a:rPr>
              <a:t>Bibliography &amp; Appendices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4532807" y="7339301"/>
            <a:ext cx="2687876" cy="202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2"/>
              </a:lnSpc>
            </a:pPr>
            <a:r>
              <a:rPr lang="en-US" sz="2865" spc="14">
                <a:solidFill>
                  <a:srgbClr val="000000"/>
                </a:solidFill>
                <a:latin typeface="Fira Sans Light"/>
              </a:rPr>
              <a:t>Complete the assignment and the presentation. 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0" y="1243291"/>
            <a:ext cx="18288000" cy="68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Fira Sans Bold"/>
              </a:rPr>
              <a:t>Phase A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0" y="4763770"/>
            <a:ext cx="18288000" cy="68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Fira Sans Bold"/>
              </a:rPr>
              <a:t>Phase B</a:t>
            </a:r>
          </a:p>
        </p:txBody>
      </p:sp>
      <p:sp>
        <p:nvSpPr>
          <p:cNvPr id="72" name="AutoShape 72"/>
          <p:cNvSpPr/>
          <p:nvPr/>
        </p:nvSpPr>
        <p:spPr>
          <a:xfrm>
            <a:off x="946201" y="3143948"/>
            <a:ext cx="702904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2709" y="1931040"/>
            <a:ext cx="3245636" cy="385238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840532" y="2243655"/>
            <a:ext cx="3639709" cy="34895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838893" y="2339161"/>
            <a:ext cx="3440479" cy="32985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162466" y="1618426"/>
            <a:ext cx="2096834" cy="4114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42709" y="6482363"/>
            <a:ext cx="3406867" cy="1979691"/>
            <a:chOff x="0" y="0"/>
            <a:chExt cx="4542489" cy="2639588"/>
          </a:xfrm>
        </p:grpSpPr>
        <p:sp>
          <p:nvSpPr>
            <p:cNvPr id="9" name="TextBox 9"/>
            <p:cNvSpPr txBox="1"/>
            <p:nvPr/>
          </p:nvSpPr>
          <p:spPr>
            <a:xfrm>
              <a:off x="0" y="1498069"/>
              <a:ext cx="4542489" cy="1141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12">
                  <a:solidFill>
                    <a:srgbClr val="000000"/>
                  </a:solidFill>
                  <a:latin typeface="Fira Sans Light"/>
                </a:rPr>
                <a:t>Data Processing, Validation &amp; Design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083" y="-9525"/>
              <a:ext cx="452340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>
                  <a:solidFill>
                    <a:srgbClr val="1836B2"/>
                  </a:solidFill>
                  <a:latin typeface="Fira Sans Bold Bold"/>
                </a:rPr>
                <a:t>Konstantina Georgiopoulou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40532" y="6482363"/>
            <a:ext cx="3406867" cy="1979691"/>
            <a:chOff x="0" y="0"/>
            <a:chExt cx="4542489" cy="263958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498069"/>
              <a:ext cx="4542489" cy="1141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12">
                  <a:solidFill>
                    <a:srgbClr val="000000"/>
                  </a:solidFill>
                  <a:latin typeface="Fira Sans Light"/>
                </a:rPr>
                <a:t>Appl</a:t>
              </a:r>
              <a:r>
                <a:rPr lang="en-US" sz="2499" u="none" spc="12">
                  <a:solidFill>
                    <a:srgbClr val="000000"/>
                  </a:solidFill>
                  <a:latin typeface="Fira Sans Light"/>
                </a:rPr>
                <a:t>ication Design and Development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083" y="-9525"/>
              <a:ext cx="452340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>
                  <a:solidFill>
                    <a:srgbClr val="1836B2"/>
                  </a:solidFill>
                  <a:latin typeface="Fira Sans Bold Bold"/>
                </a:rPr>
                <a:t>Christos Kalla</a:t>
              </a:r>
              <a:r>
                <a:rPr lang="en-US" sz="3500" u="none" spc="105">
                  <a:solidFill>
                    <a:srgbClr val="1836B2"/>
                  </a:solidFill>
                  <a:latin typeface="Fira Sans Bold Bold"/>
                </a:rPr>
                <a:t>ras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200481" y="6482363"/>
            <a:ext cx="3406867" cy="1537731"/>
            <a:chOff x="0" y="0"/>
            <a:chExt cx="4542489" cy="205030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498069"/>
              <a:ext cx="4542489" cy="552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12">
                  <a:solidFill>
                    <a:srgbClr val="000000"/>
                  </a:solidFill>
                  <a:latin typeface="Fira Sans Light"/>
                </a:rPr>
                <a:t>M</a:t>
              </a:r>
              <a:r>
                <a:rPr lang="en-US" sz="2499" u="none" spc="12">
                  <a:solidFill>
                    <a:srgbClr val="000000"/>
                  </a:solidFill>
                  <a:latin typeface="Fira Sans Light"/>
                </a:rPr>
                <a:t>odeling and Testing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083" y="-9525"/>
              <a:ext cx="452340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>
                  <a:solidFill>
                    <a:srgbClr val="1836B2"/>
                  </a:solidFill>
                  <a:latin typeface="Fira Sans Bold Bold"/>
                </a:rPr>
                <a:t>Stavros Kasiaris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0" y="-171450"/>
            <a:ext cx="1828800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179">
                <a:solidFill>
                  <a:srgbClr val="1836B2"/>
                </a:solidFill>
                <a:latin typeface="Fira Sans Medium"/>
              </a:rPr>
              <a:t>We are a super team!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838893" y="6482363"/>
            <a:ext cx="3406867" cy="1979691"/>
            <a:chOff x="0" y="0"/>
            <a:chExt cx="4542489" cy="263958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498069"/>
              <a:ext cx="4542489" cy="1141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12">
                  <a:solidFill>
                    <a:srgbClr val="000000"/>
                  </a:solidFill>
                  <a:latin typeface="Fira Sans Light"/>
                </a:rPr>
                <a:t>P</a:t>
              </a:r>
              <a:r>
                <a:rPr lang="en-US" sz="2499" u="none" spc="12">
                  <a:solidFill>
                    <a:srgbClr val="000000"/>
                  </a:solidFill>
                  <a:latin typeface="Fira Sans Light"/>
                </a:rPr>
                <a:t>roject Management and Designing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083" y="-9525"/>
              <a:ext cx="452340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105">
                  <a:solidFill>
                    <a:srgbClr val="1836B2"/>
                  </a:solidFill>
                  <a:latin typeface="Fira Sans Bold Bold"/>
                </a:rPr>
                <a:t>An</a:t>
              </a:r>
              <a:r>
                <a:rPr lang="en-US" sz="3500" u="none" spc="105">
                  <a:solidFill>
                    <a:srgbClr val="1836B2"/>
                  </a:solidFill>
                  <a:latin typeface="Fira Sans Bold Bold"/>
                </a:rPr>
                <a:t>astasios Theodorou​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59306" y="1028700"/>
            <a:ext cx="9737102" cy="9547574"/>
            <a:chOff x="0" y="0"/>
            <a:chExt cx="12982803" cy="127300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6357796"/>
              <a:ext cx="11160540" cy="6372302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4026"/>
            <a:stretch>
              <a:fillRect/>
            </a:stretch>
          </p:blipFill>
          <p:spPr>
            <a:xfrm>
              <a:off x="1822263" y="0"/>
              <a:ext cx="11160540" cy="6372302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295786" y="2806526"/>
            <a:ext cx="7242768" cy="2000855"/>
            <a:chOff x="0" y="0"/>
            <a:chExt cx="9657024" cy="2667807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0"/>
              <a:ext cx="9657024" cy="1933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FFFFFF"/>
                  </a:solidFill>
                  <a:latin typeface="Fira Sans Medium Bold"/>
                </a:rPr>
                <a:t>Thank You!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629707"/>
              <a:ext cx="9657024" cy="0"/>
            </a:xfrm>
            <a:prstGeom prst="line">
              <a:avLst/>
            </a:prstGeom>
            <a:ln w="38100" cap="rnd">
              <a:solidFill>
                <a:srgbClr val="86C7ED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0652" y="2166339"/>
            <a:ext cx="4385863" cy="2876550"/>
            <a:chOff x="0" y="0"/>
            <a:chExt cx="5847818" cy="3835400"/>
          </a:xfrm>
        </p:grpSpPr>
        <p:sp>
          <p:nvSpPr>
            <p:cNvPr id="3" name="TextBox 3"/>
            <p:cNvSpPr txBox="1"/>
            <p:nvPr/>
          </p:nvSpPr>
          <p:spPr>
            <a:xfrm>
              <a:off x="0" y="1025525"/>
              <a:ext cx="5847818" cy="2809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Wh</a:t>
              </a:r>
              <a:r>
                <a:rPr lang="en-US" sz="3000" u="none" spc="15">
                  <a:solidFill>
                    <a:srgbClr val="000000"/>
                  </a:solidFill>
                  <a:latin typeface="Fira Sans Light"/>
                </a:rPr>
                <a:t>ich machine learning algorithms can perform well in detecting fake news?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5847818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Bold Bold"/>
                </a:rPr>
                <a:t>Business Question 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21080" y="2166339"/>
            <a:ext cx="4436290" cy="2876550"/>
            <a:chOff x="0" y="0"/>
            <a:chExt cx="5915054" cy="3835400"/>
          </a:xfrm>
        </p:grpSpPr>
        <p:sp>
          <p:nvSpPr>
            <p:cNvPr id="6" name="TextBox 6"/>
            <p:cNvSpPr txBox="1"/>
            <p:nvPr/>
          </p:nvSpPr>
          <p:spPr>
            <a:xfrm>
              <a:off x="0" y="1025525"/>
              <a:ext cx="5915054" cy="2809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H</a:t>
              </a:r>
              <a:r>
                <a:rPr lang="en-US" sz="3000" u="none" spc="15">
                  <a:solidFill>
                    <a:srgbClr val="000000"/>
                  </a:solidFill>
                  <a:latin typeface="Fira Sans Light"/>
                </a:rPr>
                <a:t>ow well these algorithms can perform in classify news in a test set?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5915054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Bold Bold"/>
                </a:rPr>
                <a:t>Business Question 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671729" y="2166339"/>
            <a:ext cx="4587571" cy="2343150"/>
            <a:chOff x="0" y="0"/>
            <a:chExt cx="6116762" cy="3124200"/>
          </a:xfrm>
        </p:grpSpPr>
        <p:sp>
          <p:nvSpPr>
            <p:cNvPr id="9" name="TextBox 9"/>
            <p:cNvSpPr txBox="1"/>
            <p:nvPr/>
          </p:nvSpPr>
          <p:spPr>
            <a:xfrm>
              <a:off x="0" y="1025525"/>
              <a:ext cx="6116762" cy="209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Which</a:t>
              </a:r>
              <a:r>
                <a:rPr lang="en-US" sz="3000" u="none" spc="15">
                  <a:solidFill>
                    <a:srgbClr val="000000"/>
                  </a:solidFill>
                  <a:latin typeface="Fira Sans Light"/>
                </a:rPr>
                <a:t> algorithm performs better for fake news detection?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6116762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Bold Bold"/>
                </a:rPr>
                <a:t>Business Question 3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739992" y="419100"/>
            <a:ext cx="12405889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1836B2"/>
                </a:solidFill>
                <a:latin typeface="Fira Sans Medium Bold"/>
              </a:rPr>
              <a:t>Introduction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10109" y="8250794"/>
            <a:ext cx="12405889" cy="650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4"/>
              </a:lnSpc>
            </a:pPr>
            <a:endParaRPr/>
          </a:p>
        </p:txBody>
      </p:sp>
      <p:grpSp>
        <p:nvGrpSpPr>
          <p:cNvPr id="13" name="Group 13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284641" y="5384615"/>
            <a:ext cx="17718719" cy="4630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3"/>
              </a:lnSpc>
            </a:pPr>
            <a:r>
              <a:rPr lang="en-US" sz="3537" spc="17">
                <a:solidFill>
                  <a:srgbClr val="000000"/>
                </a:solidFill>
                <a:latin typeface="Fira Sans Light Bold"/>
              </a:rPr>
              <a:t>The project: </a:t>
            </a:r>
            <a:r>
              <a:rPr lang="en-US" sz="3537" spc="17">
                <a:solidFill>
                  <a:srgbClr val="000000"/>
                </a:solidFill>
                <a:latin typeface="Fira Sans Light"/>
              </a:rPr>
              <a:t> Based on a dataset of fake and true news and with the help of neural network algorithms we aim to find a way of distinguish fake from real news.</a:t>
            </a:r>
          </a:p>
          <a:p>
            <a:pPr>
              <a:lnSpc>
                <a:spcPts val="4953"/>
              </a:lnSpc>
            </a:pPr>
            <a:endParaRPr lang="en-US" sz="3537" spc="17">
              <a:solidFill>
                <a:srgbClr val="000000"/>
              </a:solidFill>
              <a:latin typeface="Fira Sans Light"/>
            </a:endParaRPr>
          </a:p>
          <a:p>
            <a:pPr>
              <a:lnSpc>
                <a:spcPts val="4953"/>
              </a:lnSpc>
            </a:pPr>
            <a:r>
              <a:rPr lang="en-US" sz="3537" spc="17">
                <a:solidFill>
                  <a:srgbClr val="000000"/>
                </a:solidFill>
                <a:latin typeface="Fira Sans Light Bold"/>
              </a:rPr>
              <a:t>Visions/goals: </a:t>
            </a:r>
            <a:r>
              <a:rPr lang="en-US" sz="3537" spc="17">
                <a:solidFill>
                  <a:srgbClr val="000000"/>
                </a:solidFill>
                <a:latin typeface="Fira Sans Light"/>
              </a:rPr>
              <a:t>To help people to be properly informed and have better sense of justment.</a:t>
            </a:r>
          </a:p>
          <a:p>
            <a:pPr>
              <a:lnSpc>
                <a:spcPts val="6073"/>
              </a:lnSpc>
            </a:pPr>
            <a:endParaRPr lang="en-US" sz="3537" spc="17">
              <a:solidFill>
                <a:srgbClr val="000000"/>
              </a:solidFill>
              <a:latin typeface="Fira Sans Light"/>
            </a:endParaRPr>
          </a:p>
          <a:p>
            <a:pPr>
              <a:lnSpc>
                <a:spcPts val="6073"/>
              </a:lnSpc>
            </a:pPr>
            <a:endParaRPr lang="en-US" sz="3537" spc="17">
              <a:solidFill>
                <a:srgbClr val="000000"/>
              </a:solidFill>
              <a:latin typeface="Fira Sa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0049" r="11416" b="174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412286" y="398362"/>
            <a:ext cx="6067577" cy="12330832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0" b="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90776" t="2841" r="-90916" b="4693"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 rot="-10800000">
            <a:off x="9880605" y="6088062"/>
            <a:ext cx="8610163" cy="0"/>
          </a:xfrm>
          <a:prstGeom prst="line">
            <a:avLst/>
          </a:prstGeom>
          <a:ln w="28575" cap="rnd">
            <a:solidFill>
              <a:srgbClr val="86C7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9880605" y="2750201"/>
            <a:ext cx="6487458" cy="282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>
                <a:solidFill>
                  <a:srgbClr val="FFFFFF"/>
                </a:solidFill>
                <a:latin typeface="Fira Sans Medium Bold"/>
              </a:rPr>
              <a:t>Time for Fun!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07527" y="6246005"/>
            <a:ext cx="6487458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15">
                <a:solidFill>
                  <a:srgbClr val="FFFFFF"/>
                </a:solidFill>
                <a:latin typeface="Fira Sans Light"/>
              </a:rPr>
              <a:t>https://kahoot.it/challenge/02914025?challenge-id=a9396d8e-19dd-493e-acb7-5da3113023ed_1631814219021</a:t>
            </a:r>
          </a:p>
          <a:p>
            <a:pPr>
              <a:lnSpc>
                <a:spcPts val="4200"/>
              </a:lnSpc>
            </a:pPr>
            <a:endParaRPr lang="en-US" sz="3000" spc="15">
              <a:solidFill>
                <a:srgbClr val="FFFFFF"/>
              </a:solidFill>
              <a:latin typeface="Fira Sans Light"/>
            </a:endParaRPr>
          </a:p>
          <a:p>
            <a:pPr>
              <a:lnSpc>
                <a:spcPts val="4200"/>
              </a:lnSpc>
            </a:pPr>
            <a:r>
              <a:rPr lang="en-US" sz="3000" spc="15">
                <a:solidFill>
                  <a:srgbClr val="FFFFFF"/>
                </a:solidFill>
                <a:latin typeface="Fira Sans Light"/>
              </a:rPr>
              <a:t>Game PIN: 02914025  </a:t>
            </a:r>
          </a:p>
          <a:p>
            <a:pPr>
              <a:lnSpc>
                <a:spcPts val="4200"/>
              </a:lnSpc>
            </a:pPr>
            <a:endParaRPr lang="en-US" sz="3000" spc="15">
              <a:solidFill>
                <a:srgbClr val="FFFFFF"/>
              </a:solidFill>
              <a:latin typeface="Fira Sans Light"/>
            </a:endParaRPr>
          </a:p>
          <a:p>
            <a:pPr>
              <a:lnSpc>
                <a:spcPts val="4200"/>
              </a:lnSpc>
            </a:pPr>
            <a:endParaRPr lang="en-US" sz="3000" spc="15">
              <a:solidFill>
                <a:srgbClr val="FFFFFF"/>
              </a:solidFill>
              <a:latin typeface="Fira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5923" y="3600450"/>
            <a:ext cx="8426803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9000" spc="-179">
                <a:solidFill>
                  <a:srgbClr val="1836B2"/>
                </a:solidFill>
                <a:latin typeface="Fira Sans Medium"/>
              </a:rPr>
              <a:t>Methodology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119086" y="6727214"/>
            <a:ext cx="8929395" cy="1381891"/>
            <a:chOff x="0" y="0"/>
            <a:chExt cx="11905860" cy="1842521"/>
          </a:xfrm>
        </p:grpSpPr>
        <p:sp>
          <p:nvSpPr>
            <p:cNvPr id="4" name="TextBox 4"/>
            <p:cNvSpPr txBox="1"/>
            <p:nvPr/>
          </p:nvSpPr>
          <p:spPr>
            <a:xfrm>
              <a:off x="0" y="1000935"/>
              <a:ext cx="11905860" cy="841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320"/>
                </a:lnSpc>
                <a:spcBef>
                  <a:spcPct val="0"/>
                </a:spcBef>
              </a:pPr>
              <a:r>
                <a:rPr lang="en-US" sz="3800" spc="19">
                  <a:solidFill>
                    <a:srgbClr val="000000"/>
                  </a:solidFill>
                  <a:latin typeface="Fira Sans Light"/>
                </a:rPr>
                <a:t>Evaluate the Models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0017" y="0"/>
              <a:ext cx="11855843" cy="853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39"/>
                </a:lnSpc>
                <a:spcBef>
                  <a:spcPct val="0"/>
                </a:spcBef>
              </a:pPr>
              <a:r>
                <a:rPr lang="en-US" sz="4199" u="none" spc="125">
                  <a:solidFill>
                    <a:srgbClr val="1836B2"/>
                  </a:solidFill>
                  <a:latin typeface="Fira Sans Bold Bold"/>
                </a:rPr>
                <a:t>Step 4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8239717" y="174046"/>
            <a:ext cx="707920" cy="613124"/>
            <a:chOff x="0" y="0"/>
            <a:chExt cx="6202680" cy="537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8" name="AutoShape 8"/>
          <p:cNvSpPr/>
          <p:nvPr/>
        </p:nvSpPr>
        <p:spPr>
          <a:xfrm rot="-5400000">
            <a:off x="7984646" y="1419276"/>
            <a:ext cx="1218061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-10800000">
            <a:off x="8239717" y="2268115"/>
            <a:ext cx="707920" cy="613124"/>
            <a:chOff x="0" y="0"/>
            <a:chExt cx="6202680" cy="5372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1" name="AutoShape 11"/>
          <p:cNvSpPr/>
          <p:nvPr/>
        </p:nvSpPr>
        <p:spPr>
          <a:xfrm rot="-5400000">
            <a:off x="8022746" y="3557944"/>
            <a:ext cx="1218061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 rot="-10800000">
            <a:off x="8277817" y="4406782"/>
            <a:ext cx="707920" cy="613124"/>
            <a:chOff x="0" y="0"/>
            <a:chExt cx="6202680" cy="5372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4" name="AutoShape 14"/>
          <p:cNvSpPr/>
          <p:nvPr/>
        </p:nvSpPr>
        <p:spPr>
          <a:xfrm rot="-5400000">
            <a:off x="8022746" y="5727094"/>
            <a:ext cx="1218061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 rot="-10800000">
            <a:off x="8277817" y="6575933"/>
            <a:ext cx="707920" cy="613124"/>
            <a:chOff x="0" y="0"/>
            <a:chExt cx="6202680" cy="5372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id="17" name="AutoShape 17"/>
          <p:cNvSpPr/>
          <p:nvPr/>
        </p:nvSpPr>
        <p:spPr>
          <a:xfrm rot="-5400000">
            <a:off x="8022746" y="7834241"/>
            <a:ext cx="1218061" cy="0"/>
          </a:xfrm>
          <a:prstGeom prst="line">
            <a:avLst/>
          </a:prstGeom>
          <a:ln w="76200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 rot="-10800000">
            <a:off x="8277817" y="8683080"/>
            <a:ext cx="707920" cy="613124"/>
            <a:chOff x="0" y="0"/>
            <a:chExt cx="6202680" cy="53721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138136" y="2268115"/>
            <a:ext cx="8929395" cy="1381891"/>
            <a:chOff x="0" y="0"/>
            <a:chExt cx="11905860" cy="1842521"/>
          </a:xfrm>
        </p:grpSpPr>
        <p:sp>
          <p:nvSpPr>
            <p:cNvPr id="21" name="TextBox 21"/>
            <p:cNvSpPr txBox="1"/>
            <p:nvPr/>
          </p:nvSpPr>
          <p:spPr>
            <a:xfrm>
              <a:off x="0" y="1000935"/>
              <a:ext cx="11905860" cy="841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320"/>
                </a:lnSpc>
                <a:spcBef>
                  <a:spcPct val="0"/>
                </a:spcBef>
              </a:pPr>
              <a:r>
                <a:rPr lang="en-US" sz="3800" spc="19">
                  <a:solidFill>
                    <a:srgbClr val="000000"/>
                  </a:solidFill>
                  <a:latin typeface="Fira Sans Light"/>
                </a:rPr>
                <a:t>ETL (Extract – Transform – Load) Process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0017" y="0"/>
              <a:ext cx="11855843" cy="853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39"/>
                </a:lnSpc>
                <a:spcBef>
                  <a:spcPct val="0"/>
                </a:spcBef>
              </a:pPr>
              <a:r>
                <a:rPr lang="en-US" sz="4199" u="none" spc="125">
                  <a:solidFill>
                    <a:srgbClr val="1836B2"/>
                  </a:solidFill>
                  <a:latin typeface="Fira Sans Bold Bold"/>
                </a:rPr>
                <a:t>Step 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44000" y="174046"/>
            <a:ext cx="8929395" cy="1381891"/>
            <a:chOff x="0" y="0"/>
            <a:chExt cx="11905860" cy="1842521"/>
          </a:xfrm>
        </p:grpSpPr>
        <p:sp>
          <p:nvSpPr>
            <p:cNvPr id="24" name="TextBox 24"/>
            <p:cNvSpPr txBox="1"/>
            <p:nvPr/>
          </p:nvSpPr>
          <p:spPr>
            <a:xfrm>
              <a:off x="0" y="1000935"/>
              <a:ext cx="11905860" cy="841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320"/>
                </a:lnSpc>
                <a:spcBef>
                  <a:spcPct val="0"/>
                </a:spcBef>
              </a:pPr>
              <a:r>
                <a:rPr lang="en-US" sz="3800" spc="19">
                  <a:solidFill>
                    <a:srgbClr val="000000"/>
                  </a:solidFill>
                  <a:latin typeface="Fira Sans Light"/>
                </a:rPr>
                <a:t>Finding Dataset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50017" y="0"/>
              <a:ext cx="11855843" cy="853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39"/>
                </a:lnSpc>
                <a:spcBef>
                  <a:spcPct val="0"/>
                </a:spcBef>
              </a:pPr>
              <a:r>
                <a:rPr lang="en-US" sz="4199" u="none" spc="125">
                  <a:solidFill>
                    <a:srgbClr val="1836B2"/>
                  </a:solidFill>
                  <a:latin typeface="Fira Sans Bold Bold"/>
                </a:rPr>
                <a:t>Step 1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014311" y="4151593"/>
            <a:ext cx="9340364" cy="2308991"/>
            <a:chOff x="0" y="0"/>
            <a:chExt cx="12453819" cy="3078655"/>
          </a:xfrm>
        </p:grpSpPr>
        <p:sp>
          <p:nvSpPr>
            <p:cNvPr id="27" name="TextBox 27"/>
            <p:cNvSpPr txBox="1"/>
            <p:nvPr/>
          </p:nvSpPr>
          <p:spPr>
            <a:xfrm>
              <a:off x="0" y="1019985"/>
              <a:ext cx="12453819" cy="2058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 spc="14">
                  <a:solidFill>
                    <a:srgbClr val="000000"/>
                  </a:solidFill>
                  <a:latin typeface="Fira Sans Light"/>
                </a:rPr>
                <a:t>Apply Neural Network (NN) Algorithms (Feed Forward NN, Embedding, Doc2vec, Recurrent NN,Bert) and Logistic Regression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2319" y="0"/>
              <a:ext cx="12401500" cy="853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39"/>
                </a:lnSpc>
                <a:spcBef>
                  <a:spcPct val="0"/>
                </a:spcBef>
              </a:pPr>
              <a:r>
                <a:rPr lang="en-US" sz="4199" u="none" spc="125">
                  <a:solidFill>
                    <a:srgbClr val="1836B2"/>
                  </a:solidFill>
                  <a:latin typeface="Fira Sans Bold Bold"/>
                </a:rPr>
                <a:t>Step 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172575" y="8526519"/>
            <a:ext cx="8929395" cy="1381891"/>
            <a:chOff x="0" y="0"/>
            <a:chExt cx="11905860" cy="1842521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000935"/>
              <a:ext cx="11905860" cy="841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320"/>
                </a:lnSpc>
                <a:spcBef>
                  <a:spcPct val="0"/>
                </a:spcBef>
              </a:pPr>
              <a:r>
                <a:rPr lang="en-US" sz="3800" spc="19">
                  <a:solidFill>
                    <a:srgbClr val="000000"/>
                  </a:solidFill>
                  <a:latin typeface="Fira Sans Light"/>
                </a:rPr>
                <a:t>Results and Conclusions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50017" y="0"/>
              <a:ext cx="11855843" cy="853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39"/>
                </a:lnSpc>
                <a:spcBef>
                  <a:spcPct val="0"/>
                </a:spcBef>
              </a:pPr>
              <a:r>
                <a:rPr lang="en-US" sz="4199" u="none" spc="125">
                  <a:solidFill>
                    <a:srgbClr val="1836B2"/>
                  </a:solidFill>
                  <a:latin typeface="Fira Sans Bold Bold"/>
                </a:rPr>
                <a:t>Step 5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074" y="4821908"/>
            <a:ext cx="9533217" cy="41193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98548" y="9392340"/>
            <a:ext cx="548640" cy="5486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385303" y="5025935"/>
            <a:ext cx="8902697" cy="377435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538995" y="9392340"/>
            <a:ext cx="548640" cy="54864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5456" y="1371600"/>
            <a:ext cx="17729490" cy="126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8">
                <a:solidFill>
                  <a:srgbClr val="000000"/>
                </a:solidFill>
                <a:latin typeface="Fira Sans Light"/>
              </a:rPr>
              <a:t>The dataset was found in Kaggle and consisted of nearly 37k news. 20k of them was ''True'' and the rest 17k were ''Fake''.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-171450"/>
            <a:ext cx="1828800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179">
                <a:solidFill>
                  <a:srgbClr val="1836B2"/>
                </a:solidFill>
                <a:latin typeface="Fira Sans Medium"/>
              </a:rPr>
              <a:t>Dataset Overview(1)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67029" y="9316140"/>
            <a:ext cx="3342319" cy="62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8">
                <a:solidFill>
                  <a:srgbClr val="000000"/>
                </a:solidFill>
                <a:latin typeface="Fira Sans Light Bold"/>
              </a:rPr>
              <a:t>Balanced 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98693" y="9339439"/>
            <a:ext cx="6476253" cy="62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8">
                <a:solidFill>
                  <a:srgbClr val="000000"/>
                </a:solidFill>
                <a:latin typeface="Fira Sans Light Bold"/>
              </a:rPr>
              <a:t>Date Range from 2015-2018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39682" y="2814386"/>
            <a:ext cx="963731" cy="55195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339042" y="2751661"/>
            <a:ext cx="5636749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17">
                <a:solidFill>
                  <a:srgbClr val="000000"/>
                </a:solidFill>
                <a:latin typeface="Fira Sans Light Italics"/>
              </a:rPr>
              <a:t>Check for missing values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39682" y="3660438"/>
            <a:ext cx="963731" cy="55195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339042" y="3597713"/>
            <a:ext cx="5636749" cy="60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17">
                <a:solidFill>
                  <a:srgbClr val="000000"/>
                </a:solidFill>
                <a:latin typeface="Fira Sans Light Italics"/>
              </a:rPr>
              <a:t>Check for dublicates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55221" y="2397814"/>
            <a:ext cx="7832779" cy="35851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09084" y="6531606"/>
            <a:ext cx="8078916" cy="36362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3793" y="3411532"/>
            <a:ext cx="8846350" cy="421920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-171450"/>
            <a:ext cx="1828800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179">
                <a:solidFill>
                  <a:srgbClr val="1836B2"/>
                </a:solidFill>
                <a:latin typeface="Fira Sans Medium"/>
              </a:rPr>
              <a:t>Dataset Overview(2)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98857" y="1965960"/>
            <a:ext cx="3342319" cy="62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8">
                <a:solidFill>
                  <a:srgbClr val="000000"/>
                </a:solidFill>
                <a:latin typeface="Fira Sans Light Bold"/>
              </a:rPr>
              <a:t>Fake News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79508" y="5906766"/>
            <a:ext cx="3342319" cy="62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8">
                <a:solidFill>
                  <a:srgbClr val="000000"/>
                </a:solidFill>
                <a:latin typeface="Fira Sans Light Bold"/>
              </a:rPr>
              <a:t>True News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98548" y="8686362"/>
            <a:ext cx="548640" cy="54864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67029" y="8610162"/>
            <a:ext cx="5182906" cy="62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8">
                <a:solidFill>
                  <a:srgbClr val="000000"/>
                </a:solidFill>
                <a:latin typeface="Fira Sans Light Bold"/>
              </a:rPr>
              <a:t>Mainly Political Subjects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88134" y="2126931"/>
            <a:ext cx="341236" cy="295542"/>
            <a:chOff x="0" y="0"/>
            <a:chExt cx="6202680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77419" y="1970199"/>
            <a:ext cx="4277322" cy="1714500"/>
            <a:chOff x="0" y="0"/>
            <a:chExt cx="5703096" cy="2286000"/>
          </a:xfrm>
        </p:grpSpPr>
        <p:sp>
          <p:nvSpPr>
            <p:cNvPr id="5" name="TextBox 5"/>
            <p:cNvSpPr txBox="1"/>
            <p:nvPr/>
          </p:nvSpPr>
          <p:spPr>
            <a:xfrm>
              <a:off x="0" y="898525"/>
              <a:ext cx="5703096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We remove URLs from URLs text column.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5703096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Bold Bold"/>
                </a:rPr>
                <a:t>Links 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2135787" y="1979160"/>
            <a:ext cx="341236" cy="295542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864028" y="1892990"/>
            <a:ext cx="5714493" cy="1714500"/>
            <a:chOff x="0" y="0"/>
            <a:chExt cx="7619324" cy="22860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98525"/>
              <a:ext cx="7619324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We make words in </a:t>
              </a:r>
              <a:r>
                <a:rPr lang="en-US" sz="3000" spc="15">
                  <a:solidFill>
                    <a:srgbClr val="000000"/>
                  </a:solidFill>
                  <a:latin typeface="Fira Sans Light Italics"/>
                </a:rPr>
                <a:t>lowercase.</a:t>
              </a:r>
            </a:p>
            <a:p>
              <a:pPr>
                <a:lnSpc>
                  <a:spcPts val="4200"/>
                </a:lnSpc>
              </a:pPr>
              <a:endParaRPr lang="en-US" sz="3000" spc="15">
                <a:solidFill>
                  <a:srgbClr val="000000"/>
                </a:solidFill>
                <a:latin typeface="Fira Sans Light Itali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7619324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Bold Bold"/>
                </a:rPr>
                <a:t>Capitalization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10800000">
            <a:off x="6421294" y="2126931"/>
            <a:ext cx="341236" cy="295542"/>
            <a:chOff x="0" y="0"/>
            <a:chExt cx="6202680" cy="5372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6933148" y="1892990"/>
            <a:ext cx="5714493" cy="2247900"/>
            <a:chOff x="0" y="0"/>
            <a:chExt cx="7619324" cy="299720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898525"/>
              <a:ext cx="7619324" cy="209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We remove Twitter users and replace them with: </a:t>
              </a:r>
              <a:r>
                <a:rPr lang="en-US" sz="3000" spc="15">
                  <a:solidFill>
                    <a:srgbClr val="000000"/>
                  </a:solidFill>
                  <a:latin typeface="Fira Sans Light Italics"/>
                </a:rPr>
                <a:t>@twitter-handle.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7619324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Bold Bold"/>
                </a:rPr>
                <a:t>Twitter Users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188134" y="4740039"/>
            <a:ext cx="341236" cy="295542"/>
            <a:chOff x="0" y="0"/>
            <a:chExt cx="6202680" cy="5372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77419" y="4540940"/>
            <a:ext cx="5714493" cy="1714500"/>
            <a:chOff x="0" y="0"/>
            <a:chExt cx="7619324" cy="2286000"/>
          </a:xfrm>
        </p:grpSpPr>
        <p:sp>
          <p:nvSpPr>
            <p:cNvPr id="22" name="TextBox 22"/>
            <p:cNvSpPr txBox="1"/>
            <p:nvPr/>
          </p:nvSpPr>
          <p:spPr>
            <a:xfrm>
              <a:off x="0" y="898525"/>
              <a:ext cx="7619324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We remove numbers except from 9/11.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7619324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Bold Bold"/>
                </a:rPr>
                <a:t>Numbers 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0" y="-171450"/>
            <a:ext cx="1828800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spc="-179">
                <a:solidFill>
                  <a:srgbClr val="1836B2"/>
                </a:solidFill>
                <a:latin typeface="Fira Sans Medium"/>
              </a:rPr>
              <a:t>Data Cleaning​</a:t>
            </a:r>
          </a:p>
        </p:txBody>
      </p:sp>
      <p:grpSp>
        <p:nvGrpSpPr>
          <p:cNvPr id="25" name="Group 25"/>
          <p:cNvGrpSpPr/>
          <p:nvPr/>
        </p:nvGrpSpPr>
        <p:grpSpPr>
          <a:xfrm rot="-10800000">
            <a:off x="6421294" y="4740039"/>
            <a:ext cx="341236" cy="295542"/>
            <a:chOff x="0" y="0"/>
            <a:chExt cx="6202680" cy="5372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149535" y="4540940"/>
            <a:ext cx="4857233" cy="1714500"/>
            <a:chOff x="0" y="0"/>
            <a:chExt cx="6476311" cy="2286000"/>
          </a:xfrm>
        </p:grpSpPr>
        <p:sp>
          <p:nvSpPr>
            <p:cNvPr id="28" name="TextBox 28"/>
            <p:cNvSpPr txBox="1"/>
            <p:nvPr/>
          </p:nvSpPr>
          <p:spPr>
            <a:xfrm>
              <a:off x="0" y="898525"/>
              <a:ext cx="6476311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We remove “(reuters)” from the news.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6476311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Bold Bold"/>
                </a:rPr>
                <a:t>(Reuters)   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 rot="-10800000">
            <a:off x="12306405" y="4592267"/>
            <a:ext cx="341236" cy="295542"/>
            <a:chOff x="0" y="0"/>
            <a:chExt cx="6202680" cy="53721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2864028" y="4540940"/>
            <a:ext cx="5714493" cy="2781300"/>
            <a:chOff x="0" y="0"/>
            <a:chExt cx="7619324" cy="3708400"/>
          </a:xfrm>
        </p:grpSpPr>
        <p:sp>
          <p:nvSpPr>
            <p:cNvPr id="33" name="TextBox 33"/>
            <p:cNvSpPr txBox="1"/>
            <p:nvPr/>
          </p:nvSpPr>
          <p:spPr>
            <a:xfrm>
              <a:off x="0" y="898525"/>
              <a:ext cx="7619324" cy="2809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We remove all of the punctuations except for the exclamation point.</a:t>
              </a:r>
            </a:p>
            <a:p>
              <a:pPr>
                <a:lnSpc>
                  <a:spcPts val="4200"/>
                </a:lnSpc>
              </a:pPr>
              <a:endParaRPr lang="en-US" sz="3000" spc="15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9525"/>
              <a:ext cx="7619324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Bold Bold"/>
                </a:rPr>
                <a:t>Punctuation 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2294862" y="7174468"/>
            <a:ext cx="341236" cy="295542"/>
            <a:chOff x="0" y="0"/>
            <a:chExt cx="6202680" cy="5372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2636098" y="7174468"/>
            <a:ext cx="5714493" cy="2247900"/>
            <a:chOff x="0" y="0"/>
            <a:chExt cx="7619324" cy="2997200"/>
          </a:xfrm>
        </p:grpSpPr>
        <p:sp>
          <p:nvSpPr>
            <p:cNvPr id="38" name="TextBox 38"/>
            <p:cNvSpPr txBox="1"/>
            <p:nvPr/>
          </p:nvSpPr>
          <p:spPr>
            <a:xfrm>
              <a:off x="0" y="898525"/>
              <a:ext cx="7619324" cy="209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 Italics"/>
                </a:rPr>
                <a:t>“'s” </a:t>
              </a: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need to be removed so that it doesn't become a false indicator of true news.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9525"/>
              <a:ext cx="7619324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Bold Bold"/>
                </a:rPr>
                <a:t>Remove “'s” 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 rot="-10800000">
            <a:off x="9790395" y="7174468"/>
            <a:ext cx="341236" cy="295542"/>
            <a:chOff x="0" y="0"/>
            <a:chExt cx="6202680" cy="53721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0521587" y="7174468"/>
            <a:ext cx="5714493" cy="2247900"/>
            <a:chOff x="0" y="0"/>
            <a:chExt cx="7619324" cy="2997200"/>
          </a:xfrm>
        </p:grpSpPr>
        <p:sp>
          <p:nvSpPr>
            <p:cNvPr id="43" name="TextBox 43"/>
            <p:cNvSpPr txBox="1"/>
            <p:nvPr/>
          </p:nvSpPr>
          <p:spPr>
            <a:xfrm>
              <a:off x="0" y="898525"/>
              <a:ext cx="7619324" cy="209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We remove all date words. </a:t>
              </a:r>
            </a:p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 </a:t>
              </a:r>
            </a:p>
            <a:p>
              <a:pPr>
                <a:lnSpc>
                  <a:spcPts val="4200"/>
                </a:lnSpc>
              </a:pPr>
              <a:endParaRPr lang="en-US" sz="3000" spc="15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9525"/>
              <a:ext cx="7619324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Bold Bold"/>
                </a:rPr>
                <a:t>Date Words 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16617" y="2885456"/>
            <a:ext cx="7218583" cy="4516088"/>
            <a:chOff x="0" y="0"/>
            <a:chExt cx="9624778" cy="6021450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0"/>
              <a:ext cx="9624778" cy="1933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FFFFFF"/>
                  </a:solidFill>
                  <a:latin typeface="Fira Sans Medium Bold"/>
                </a:rPr>
                <a:t>Algorithms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500375"/>
              <a:ext cx="9624778" cy="352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FFFFFF"/>
                  </a:solidFill>
                  <a:latin typeface="Fira Sans Light"/>
                </a:rPr>
                <a:t>Logistic Regression, Feed Forward Neural Network with Label Encoding, Feed Forward Neural Network with Embeddings, Recurrent Neural Network,Pre-Trained BERT Model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4858654" y="-680491"/>
            <a:ext cx="11774707" cy="10196366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30181" r="-30181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4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8119" y="1195069"/>
            <a:ext cx="9580043" cy="4495037"/>
            <a:chOff x="0" y="0"/>
            <a:chExt cx="12773390" cy="5993383"/>
          </a:xfrm>
        </p:grpSpPr>
        <p:sp>
          <p:nvSpPr>
            <p:cNvPr id="3" name="AutoShape 3"/>
            <p:cNvSpPr/>
            <p:nvPr/>
          </p:nvSpPr>
          <p:spPr>
            <a:xfrm>
              <a:off x="0" y="990555"/>
              <a:ext cx="12773390" cy="5002827"/>
            </a:xfrm>
            <a:prstGeom prst="rect">
              <a:avLst/>
            </a:prstGeom>
            <a:solidFill>
              <a:srgbClr val="1C2529">
                <a:alpha val="9804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660370"/>
              <a:ext cx="12773390" cy="5002827"/>
            </a:xfrm>
            <a:prstGeom prst="rect">
              <a:avLst/>
            </a:prstGeom>
            <a:solidFill>
              <a:srgbClr val="1C2529">
                <a:alpha val="40000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0" y="330185"/>
              <a:ext cx="12773390" cy="5002827"/>
            </a:xfrm>
            <a:prstGeom prst="rect">
              <a:avLst/>
            </a:prstGeom>
            <a:solidFill>
              <a:srgbClr val="1C2529">
                <a:alpha val="69804"/>
              </a:srgbClr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0" y="0"/>
              <a:ext cx="12773390" cy="5002827"/>
            </a:xfrm>
            <a:prstGeom prst="rect">
              <a:avLst/>
            </a:prstGeom>
            <a:solidFill>
              <a:srgbClr val="000000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3163" y="2090231"/>
            <a:ext cx="7981740" cy="270471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184472" y="6053832"/>
            <a:ext cx="7507337" cy="3522506"/>
            <a:chOff x="0" y="0"/>
            <a:chExt cx="10009783" cy="4696675"/>
          </a:xfrm>
        </p:grpSpPr>
        <p:sp>
          <p:nvSpPr>
            <p:cNvPr id="9" name="AutoShape 9"/>
            <p:cNvSpPr/>
            <p:nvPr/>
          </p:nvSpPr>
          <p:spPr>
            <a:xfrm>
              <a:off x="0" y="776242"/>
              <a:ext cx="10009783" cy="3920433"/>
            </a:xfrm>
            <a:prstGeom prst="rect">
              <a:avLst/>
            </a:prstGeom>
            <a:solidFill>
              <a:srgbClr val="1C2529">
                <a:alpha val="9804"/>
              </a:srgbClr>
            </a:solidFill>
          </p:spPr>
        </p:sp>
        <p:sp>
          <p:nvSpPr>
            <p:cNvPr id="10" name="AutoShape 10"/>
            <p:cNvSpPr/>
            <p:nvPr/>
          </p:nvSpPr>
          <p:spPr>
            <a:xfrm>
              <a:off x="0" y="517495"/>
              <a:ext cx="10009783" cy="3920433"/>
            </a:xfrm>
            <a:prstGeom prst="rect">
              <a:avLst/>
            </a:prstGeom>
            <a:solidFill>
              <a:srgbClr val="1C2529">
                <a:alpha val="40000"/>
              </a:srgbClr>
            </a:solidFill>
          </p:spPr>
        </p:sp>
        <p:sp>
          <p:nvSpPr>
            <p:cNvPr id="11" name="AutoShape 11"/>
            <p:cNvSpPr/>
            <p:nvPr/>
          </p:nvSpPr>
          <p:spPr>
            <a:xfrm>
              <a:off x="0" y="258747"/>
              <a:ext cx="10009783" cy="3920433"/>
            </a:xfrm>
            <a:prstGeom prst="rect">
              <a:avLst/>
            </a:prstGeom>
            <a:solidFill>
              <a:srgbClr val="1C2529">
                <a:alpha val="69804"/>
              </a:srgbClr>
            </a:solidFill>
          </p:spPr>
        </p:sp>
        <p:sp>
          <p:nvSpPr>
            <p:cNvPr id="12" name="AutoShape 12"/>
            <p:cNvSpPr/>
            <p:nvPr/>
          </p:nvSpPr>
          <p:spPr>
            <a:xfrm>
              <a:off x="0" y="0"/>
              <a:ext cx="10009783" cy="3920433"/>
            </a:xfrm>
            <a:prstGeom prst="rect">
              <a:avLst/>
            </a:prstGeom>
            <a:solidFill>
              <a:srgbClr val="1C2529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94237" y="7225337"/>
            <a:ext cx="3254925" cy="1593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0087976" y="1195069"/>
            <a:ext cx="7711296" cy="3618205"/>
            <a:chOff x="0" y="0"/>
            <a:chExt cx="10281728" cy="4824274"/>
          </a:xfrm>
        </p:grpSpPr>
        <p:sp>
          <p:nvSpPr>
            <p:cNvPr id="15" name="AutoShape 15"/>
            <p:cNvSpPr/>
            <p:nvPr/>
          </p:nvSpPr>
          <p:spPr>
            <a:xfrm>
              <a:off x="0" y="797331"/>
              <a:ext cx="10281728" cy="4026943"/>
            </a:xfrm>
            <a:prstGeom prst="rect">
              <a:avLst/>
            </a:prstGeom>
            <a:solidFill>
              <a:srgbClr val="1C2529">
                <a:alpha val="9804"/>
              </a:srgbClr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0" y="531554"/>
              <a:ext cx="10281728" cy="4026943"/>
            </a:xfrm>
            <a:prstGeom prst="rect">
              <a:avLst/>
            </a:prstGeom>
            <a:solidFill>
              <a:srgbClr val="1C2529">
                <a:alpha val="40000"/>
              </a:srgb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0" y="265777"/>
              <a:ext cx="10281728" cy="4026943"/>
            </a:xfrm>
            <a:prstGeom prst="rect">
              <a:avLst/>
            </a:prstGeom>
            <a:solidFill>
              <a:srgbClr val="1C2529">
                <a:alpha val="69804"/>
              </a:srgb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0" y="0"/>
              <a:ext cx="10281728" cy="4026943"/>
            </a:xfrm>
            <a:prstGeom prst="rect">
              <a:avLst/>
            </a:prstGeom>
            <a:solidFill>
              <a:srgbClr val="1C2529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 t="1942" b="1942"/>
          <a:stretch>
            <a:fillRect/>
          </a:stretch>
        </p:blipFill>
        <p:spPr>
          <a:xfrm>
            <a:off x="10416888" y="2325462"/>
            <a:ext cx="7053472" cy="4340827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947846" y="1342052"/>
            <a:ext cx="6336644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330">
                <a:solidFill>
                  <a:srgbClr val="FFFFFF"/>
                </a:solidFill>
                <a:latin typeface="Fira Sans Light Bold"/>
              </a:rPr>
              <a:t>CLASSIFICATION REPORT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0" y="43181"/>
            <a:ext cx="18288000" cy="115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  <a:spcBef>
                <a:spcPct val="0"/>
              </a:spcBef>
            </a:pPr>
            <a:r>
              <a:rPr lang="en-US" sz="6700" spc="-134">
                <a:solidFill>
                  <a:srgbClr val="1836B2"/>
                </a:solidFill>
                <a:latin typeface="Fira Sans Medium"/>
              </a:rPr>
              <a:t>Logistic Regression with Doc2Vec-DBOW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88531" y="6338629"/>
            <a:ext cx="5099219" cy="579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spc="330">
                <a:solidFill>
                  <a:srgbClr val="FFFFFF"/>
                </a:solidFill>
                <a:latin typeface="Fira Sans Light Bold"/>
              </a:rPr>
              <a:t>CONFUSION MATRIX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53521" y="1384423"/>
            <a:ext cx="3185330" cy="51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0"/>
              </a:lnSpc>
            </a:pPr>
            <a:r>
              <a:rPr lang="en-US" sz="3036" spc="303">
                <a:solidFill>
                  <a:srgbClr val="FFFFFF"/>
                </a:solidFill>
                <a:latin typeface="Fira Sans Light Bold"/>
              </a:rPr>
              <a:t>ROC CURVE​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680652" y="9515874"/>
            <a:ext cx="16926697" cy="1542251"/>
            <a:chOff x="0" y="0"/>
            <a:chExt cx="58960502" cy="53721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l="l" t="t" r="r" b="b"/>
              <a:pathLst>
                <a:path w="58960500" h="53721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F2348117F9D34EAF7EF31A0BD3667F" ma:contentTypeVersion="4" ma:contentTypeDescription="Create a new document." ma:contentTypeScope="" ma:versionID="3422ac12a141c5cdc845ad6f347c3fdd">
  <xsd:schema xmlns:xsd="http://www.w3.org/2001/XMLSchema" xmlns:xs="http://www.w3.org/2001/XMLSchema" xmlns:p="http://schemas.microsoft.com/office/2006/metadata/properties" xmlns:ns2="24e5353e-5509-4533-ae24-58263cf3e015" targetNamespace="http://schemas.microsoft.com/office/2006/metadata/properties" ma:root="true" ma:fieldsID="820aee1b327911d54c8e1b8b624e23c3" ns2:_="">
    <xsd:import namespace="24e5353e-5509-4533-ae24-58263cf3e0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e5353e-5509-4533-ae24-58263cf3e0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4C9994-AE11-4279-A646-A4A31D9AC5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968B4-972D-4B48-8F14-0C76096251E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74EDEF5-C367-4F9F-BC2E-2FD79A0B26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e5353e-5509-4533-ae24-58263cf3e0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Προσαρμογή</PresentationFormat>
  <Paragraphs>0</Paragraphs>
  <Slides>20</Slides>
  <Notes>0</Notes>
  <HiddenSlides>0</HiddenSlides>
  <MMClips>0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20</vt:i4>
      </vt:variant>
    </vt:vector>
  </HeadingPairs>
  <TitlesOfParts>
    <vt:vector size="21" baseType="lpstr">
      <vt:lpstr>Office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Αντίγραφο του Pitch Deck</dc:title>
  <cp:revision>7</cp:revision>
  <dcterms:created xsi:type="dcterms:W3CDTF">2006-08-16T00:00:00Z</dcterms:created>
  <dcterms:modified xsi:type="dcterms:W3CDTF">2021-09-19T16:04:48Z</dcterms:modified>
  <dc:identifier>DAEqdy1d_h4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0x010100BDF2348117F9D34EAF7EF31A0BD3667F</vt:lpwstr>
  </property>
</Properties>
</file>